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74" r:id="rId3"/>
    <p:sldId id="275" r:id="rId4"/>
    <p:sldId id="276" r:id="rId5"/>
    <p:sldId id="277" r:id="rId6"/>
    <p:sldId id="278" r:id="rId7"/>
    <p:sldId id="279" r:id="rId8"/>
    <p:sldId id="280" r:id="rId9"/>
    <p:sldId id="281" r:id="rId10"/>
    <p:sldId id="282" r:id="rId11"/>
    <p:sldId id="259" r:id="rId12"/>
    <p:sldId id="261" r:id="rId13"/>
    <p:sldId id="262" r:id="rId14"/>
    <p:sldId id="263" r:id="rId15"/>
    <p:sldId id="264" r:id="rId16"/>
    <p:sldId id="268" r:id="rId17"/>
  </p:sldIdLst>
  <p:sldSz cx="9144000" cy="6858000" type="screen4x3"/>
  <p:notesSz cx="9144000" cy="6858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246" y="-15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1/18/2021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1/18/2021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bg1"/>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1/18/2021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spTree>
      <p:nvGrpSpPr>
        <p:cNvPr id="1" name=""/>
        <p:cNvGrpSpPr/>
        <p:nvPr/>
      </p:nvGrpSpPr>
      <p:grpSpPr>
        <a:xfrm>
          <a:off x="0" y="0"/>
          <a:ext cx="0" cy="0"/>
          <a:chOff x="0" y="0"/>
          <a:chExt cx="0" cy="0"/>
        </a:xfrm>
      </p:grpSpPr>
      <p:sp>
        <p:nvSpPr>
          <p:cNvPr id="16" name="bg object 16"/>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3200" b="0"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1/18/2021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1/18/2021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9144000" cy="6858000"/>
          </a:xfrm>
          <a:prstGeom prst="rect">
            <a:avLst/>
          </a:prstGeom>
          <a:blipFill>
            <a:blip r:embed="rId7" cstate="print"/>
            <a:stretch>
              <a:fillRect/>
            </a:stretch>
          </a:blipFill>
        </p:spPr>
        <p:txBody>
          <a:bodyPr wrap="square" lIns="0" tIns="0" rIns="0" bIns="0" rtlCol="0"/>
          <a:lstStyle/>
          <a:p>
            <a:endParaRPr/>
          </a:p>
        </p:txBody>
      </p:sp>
      <p:sp>
        <p:nvSpPr>
          <p:cNvPr id="17" name="bg object 17"/>
          <p:cNvSpPr/>
          <p:nvPr/>
        </p:nvSpPr>
        <p:spPr>
          <a:xfrm>
            <a:off x="163068" y="146304"/>
            <a:ext cx="8813292" cy="6568440"/>
          </a:xfrm>
          <a:prstGeom prst="rect">
            <a:avLst/>
          </a:prstGeom>
          <a:blipFill>
            <a:blip r:embed="rId8" cstate="print"/>
            <a:stretch>
              <a:fillRect/>
            </a:stretch>
          </a:blipFill>
        </p:spPr>
        <p:txBody>
          <a:bodyPr wrap="square" lIns="0" tIns="0" rIns="0" bIns="0" rtlCol="0"/>
          <a:lstStyle/>
          <a:p>
            <a:endParaRPr/>
          </a:p>
        </p:txBody>
      </p:sp>
      <p:sp>
        <p:nvSpPr>
          <p:cNvPr id="18" name="bg object 18"/>
          <p:cNvSpPr/>
          <p:nvPr/>
        </p:nvSpPr>
        <p:spPr>
          <a:xfrm>
            <a:off x="164592" y="147065"/>
            <a:ext cx="8811260" cy="6565900"/>
          </a:xfrm>
          <a:custGeom>
            <a:avLst/>
            <a:gdLst/>
            <a:ahLst/>
            <a:cxnLst/>
            <a:rect l="l" t="t" r="r" b="b"/>
            <a:pathLst>
              <a:path w="8811260" h="6565900">
                <a:moveTo>
                  <a:pt x="775169" y="0"/>
                </a:moveTo>
                <a:lnTo>
                  <a:pt x="8810879" y="0"/>
                </a:lnTo>
                <a:lnTo>
                  <a:pt x="8810879" y="5790234"/>
                </a:lnTo>
                <a:lnTo>
                  <a:pt x="8809464" y="5837456"/>
                </a:lnTo>
                <a:lnTo>
                  <a:pt x="8805273" y="5883929"/>
                </a:lnTo>
                <a:lnTo>
                  <a:pt x="8798388" y="5929573"/>
                </a:lnTo>
                <a:lnTo>
                  <a:pt x="8788890" y="5974306"/>
                </a:lnTo>
                <a:lnTo>
                  <a:pt x="8776859" y="6018048"/>
                </a:lnTo>
                <a:lnTo>
                  <a:pt x="8762377" y="6060717"/>
                </a:lnTo>
                <a:lnTo>
                  <a:pt x="8745525" y="6102233"/>
                </a:lnTo>
                <a:lnTo>
                  <a:pt x="8726385" y="6142514"/>
                </a:lnTo>
                <a:lnTo>
                  <a:pt x="8705036" y="6181478"/>
                </a:lnTo>
                <a:lnTo>
                  <a:pt x="8681560" y="6219047"/>
                </a:lnTo>
                <a:lnTo>
                  <a:pt x="8656039" y="6255137"/>
                </a:lnTo>
                <a:lnTo>
                  <a:pt x="8628553" y="6289667"/>
                </a:lnTo>
                <a:lnTo>
                  <a:pt x="8599184" y="6322558"/>
                </a:lnTo>
                <a:lnTo>
                  <a:pt x="8568012" y="6353728"/>
                </a:lnTo>
                <a:lnTo>
                  <a:pt x="8535120" y="6383095"/>
                </a:lnTo>
                <a:lnTo>
                  <a:pt x="8500587" y="6410578"/>
                </a:lnTo>
                <a:lnTo>
                  <a:pt x="8464495" y="6436098"/>
                </a:lnTo>
                <a:lnTo>
                  <a:pt x="8426925" y="6459571"/>
                </a:lnTo>
                <a:lnTo>
                  <a:pt x="8387958" y="6480918"/>
                </a:lnTo>
                <a:lnTo>
                  <a:pt x="8347675" y="6500058"/>
                </a:lnTo>
                <a:lnTo>
                  <a:pt x="8306158" y="6516908"/>
                </a:lnTo>
                <a:lnTo>
                  <a:pt x="8263488" y="6531388"/>
                </a:lnTo>
                <a:lnTo>
                  <a:pt x="8219745" y="6543418"/>
                </a:lnTo>
                <a:lnTo>
                  <a:pt x="8175010" y="6552915"/>
                </a:lnTo>
                <a:lnTo>
                  <a:pt x="8129366" y="6559800"/>
                </a:lnTo>
                <a:lnTo>
                  <a:pt x="8082892" y="6563990"/>
                </a:lnTo>
                <a:lnTo>
                  <a:pt x="8035671" y="6565404"/>
                </a:lnTo>
                <a:lnTo>
                  <a:pt x="0" y="6565404"/>
                </a:lnTo>
                <a:lnTo>
                  <a:pt x="0" y="775207"/>
                </a:lnTo>
                <a:lnTo>
                  <a:pt x="1414" y="727986"/>
                </a:lnTo>
                <a:lnTo>
                  <a:pt x="5604" y="681512"/>
                </a:lnTo>
                <a:lnTo>
                  <a:pt x="12488" y="635868"/>
                </a:lnTo>
                <a:lnTo>
                  <a:pt x="21986" y="591133"/>
                </a:lnTo>
                <a:lnTo>
                  <a:pt x="34015" y="547390"/>
                </a:lnTo>
                <a:lnTo>
                  <a:pt x="48496" y="504720"/>
                </a:lnTo>
                <a:lnTo>
                  <a:pt x="65346" y="463203"/>
                </a:lnTo>
                <a:lnTo>
                  <a:pt x="84485" y="422920"/>
                </a:lnTo>
                <a:lnTo>
                  <a:pt x="105832" y="383953"/>
                </a:lnTo>
                <a:lnTo>
                  <a:pt x="129306" y="346383"/>
                </a:lnTo>
                <a:lnTo>
                  <a:pt x="154825" y="310291"/>
                </a:lnTo>
                <a:lnTo>
                  <a:pt x="182309" y="275758"/>
                </a:lnTo>
                <a:lnTo>
                  <a:pt x="211676" y="242866"/>
                </a:lnTo>
                <a:lnTo>
                  <a:pt x="242846" y="211694"/>
                </a:lnTo>
                <a:lnTo>
                  <a:pt x="275736" y="182325"/>
                </a:lnTo>
                <a:lnTo>
                  <a:pt x="310267" y="154839"/>
                </a:lnTo>
                <a:lnTo>
                  <a:pt x="346357" y="129318"/>
                </a:lnTo>
                <a:lnTo>
                  <a:pt x="383925" y="105842"/>
                </a:lnTo>
                <a:lnTo>
                  <a:pt x="422890" y="84493"/>
                </a:lnTo>
                <a:lnTo>
                  <a:pt x="463171" y="65353"/>
                </a:lnTo>
                <a:lnTo>
                  <a:pt x="504687" y="48501"/>
                </a:lnTo>
                <a:lnTo>
                  <a:pt x="547356" y="34019"/>
                </a:lnTo>
                <a:lnTo>
                  <a:pt x="591098" y="21988"/>
                </a:lnTo>
                <a:lnTo>
                  <a:pt x="635831" y="12490"/>
                </a:lnTo>
                <a:lnTo>
                  <a:pt x="681475" y="5605"/>
                </a:lnTo>
                <a:lnTo>
                  <a:pt x="727948" y="1414"/>
                </a:lnTo>
                <a:lnTo>
                  <a:pt x="775169" y="0"/>
                </a:lnTo>
                <a:close/>
              </a:path>
            </a:pathLst>
          </a:custGeom>
          <a:ln w="12700">
            <a:solidFill>
              <a:srgbClr val="9D9F8F"/>
            </a:solidFill>
          </a:ln>
        </p:spPr>
        <p:txBody>
          <a:bodyPr wrap="square" lIns="0" tIns="0" rIns="0" bIns="0" rtlCol="0"/>
          <a:lstStyle/>
          <a:p>
            <a:endParaRPr/>
          </a:p>
        </p:txBody>
      </p:sp>
      <p:sp>
        <p:nvSpPr>
          <p:cNvPr id="19" name="bg object 19"/>
          <p:cNvSpPr/>
          <p:nvPr/>
        </p:nvSpPr>
        <p:spPr>
          <a:xfrm>
            <a:off x="573023" y="1421891"/>
            <a:ext cx="8031480" cy="39624"/>
          </a:xfrm>
          <a:prstGeom prst="rect">
            <a:avLst/>
          </a:prstGeom>
          <a:blipFill>
            <a:blip r:embed="rId9" cstate="print"/>
            <a:stretch>
              <a:fillRect/>
            </a:stretch>
          </a:blipFill>
        </p:spPr>
        <p:txBody>
          <a:bodyPr wrap="square" lIns="0" tIns="0" rIns="0" bIns="0" rtlCol="0"/>
          <a:lstStyle/>
          <a:p>
            <a:endParaRPr/>
          </a:p>
        </p:txBody>
      </p:sp>
      <p:sp>
        <p:nvSpPr>
          <p:cNvPr id="20" name="bg object 20"/>
          <p:cNvSpPr/>
          <p:nvPr/>
        </p:nvSpPr>
        <p:spPr>
          <a:xfrm>
            <a:off x="588390" y="1424558"/>
            <a:ext cx="8001000" cy="9525"/>
          </a:xfrm>
          <a:custGeom>
            <a:avLst/>
            <a:gdLst/>
            <a:ahLst/>
            <a:cxnLst/>
            <a:rect l="l" t="t" r="r" b="b"/>
            <a:pathLst>
              <a:path w="8001000" h="9525">
                <a:moveTo>
                  <a:pt x="8001000" y="0"/>
                </a:moveTo>
                <a:lnTo>
                  <a:pt x="0" y="0"/>
                </a:lnTo>
                <a:lnTo>
                  <a:pt x="0" y="9144"/>
                </a:lnTo>
                <a:lnTo>
                  <a:pt x="8001000" y="9144"/>
                </a:lnTo>
                <a:lnTo>
                  <a:pt x="8001000" y="0"/>
                </a:lnTo>
                <a:close/>
              </a:path>
            </a:pathLst>
          </a:custGeom>
          <a:solidFill>
            <a:srgbClr val="71A276"/>
          </a:solidFill>
        </p:spPr>
        <p:txBody>
          <a:bodyPr wrap="square" lIns="0" tIns="0" rIns="0" bIns="0" rtlCol="0"/>
          <a:lstStyle/>
          <a:p>
            <a:endParaRPr/>
          </a:p>
        </p:txBody>
      </p:sp>
      <p:sp>
        <p:nvSpPr>
          <p:cNvPr id="2" name="Holder 2"/>
          <p:cNvSpPr>
            <a:spLocks noGrp="1"/>
          </p:cNvSpPr>
          <p:nvPr>
            <p:ph type="title"/>
          </p:nvPr>
        </p:nvSpPr>
        <p:spPr>
          <a:xfrm>
            <a:off x="535940" y="1667382"/>
            <a:ext cx="8072119" cy="2465704"/>
          </a:xfrm>
          <a:prstGeom prst="rect">
            <a:avLst/>
          </a:prstGeom>
        </p:spPr>
        <p:txBody>
          <a:bodyPr wrap="square" lIns="0" tIns="0" rIns="0" bIns="0">
            <a:spAutoFit/>
          </a:bodyPr>
          <a:lstStyle>
            <a:lvl1pPr>
              <a:defRPr sz="3200" b="0" i="0">
                <a:solidFill>
                  <a:schemeClr val="bg1"/>
                </a:solidFill>
                <a:latin typeface="Arial"/>
                <a:cs typeface="Arial"/>
              </a:defRPr>
            </a:lvl1pPr>
          </a:lstStyle>
          <a:p>
            <a:endParaRPr/>
          </a:p>
        </p:txBody>
      </p:sp>
      <p:sp>
        <p:nvSpPr>
          <p:cNvPr id="3" name="Holder 3"/>
          <p:cNvSpPr>
            <a:spLocks noGrp="1"/>
          </p:cNvSpPr>
          <p:nvPr>
            <p:ph type="body" idx="1"/>
          </p:nvPr>
        </p:nvSpPr>
        <p:spPr>
          <a:xfrm>
            <a:off x="457200" y="1577340"/>
            <a:ext cx="822960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1/18/2021</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Compression_moulding" TargetMode="External"/><Relationship Id="rId2" Type="http://schemas.openxmlformats.org/officeDocument/2006/relationships/hyperlink" Target="https://en.wikipedia.org/wiki/Fiberglass"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752600" y="2743200"/>
            <a:ext cx="5687776" cy="707886"/>
          </a:xfrm>
          <a:prstGeom prst="rect">
            <a:avLst/>
          </a:prstGeom>
        </p:spPr>
        <p:txBody>
          <a:bodyPr wrap="none">
            <a:spAutoFit/>
          </a:bodyPr>
          <a:lstStyle/>
          <a:p>
            <a:r>
              <a:rPr lang="en-US" sz="4000" b="1" dirty="0" smtClean="0">
                <a:ln w="22225">
                  <a:solidFill>
                    <a:schemeClr val="accent2"/>
                  </a:solidFill>
                  <a:prstDash val="solid"/>
                </a:ln>
                <a:solidFill>
                  <a:schemeClr val="accent2">
                    <a:lumMod val="40000"/>
                    <a:lumOff val="60000"/>
                  </a:schemeClr>
                </a:solidFill>
                <a:latin typeface="Times New Roman" panose="02020603050405020304" pitchFamily="18" charset="0"/>
                <a:ea typeface="Cambria" panose="02040503050406030204" pitchFamily="18" charset="0"/>
              </a:rPr>
              <a:t>Thermosetting polymers </a:t>
            </a:r>
            <a:endParaRPr lang="ar-IQ" sz="4000" b="1" dirty="0">
              <a:ln w="22225">
                <a:solidFill>
                  <a:schemeClr val="accent2"/>
                </a:solidFill>
                <a:prstDash val="solid"/>
              </a:ln>
              <a:solidFill>
                <a:schemeClr val="accent2">
                  <a:lumMod val="40000"/>
                  <a:lumOff val="6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692858"/>
            <a:ext cx="2977354" cy="584775"/>
          </a:xfrm>
          <a:prstGeom prst="rect">
            <a:avLst/>
          </a:prstGeom>
        </p:spPr>
        <p:txBody>
          <a:bodyPr wrap="none">
            <a:spAutoFit/>
          </a:bodyPr>
          <a:lstStyle/>
          <a:p>
            <a:r>
              <a:rPr lang="en-US" sz="3200" b="1" dirty="0" err="1">
                <a:ln w="22225">
                  <a:solidFill>
                    <a:schemeClr val="accent2"/>
                  </a:solidFill>
                  <a:prstDash val="solid"/>
                </a:ln>
                <a:solidFill>
                  <a:schemeClr val="accent2">
                    <a:lumMod val="40000"/>
                    <a:lumOff val="60000"/>
                  </a:schemeClr>
                </a:solidFill>
              </a:rPr>
              <a:t>Diallyl</a:t>
            </a:r>
            <a:r>
              <a:rPr lang="en-US" sz="3200" b="1" dirty="0">
                <a:ln w="22225">
                  <a:solidFill>
                    <a:schemeClr val="accent2"/>
                  </a:solidFill>
                  <a:prstDash val="solid"/>
                </a:ln>
                <a:solidFill>
                  <a:schemeClr val="accent2">
                    <a:lumMod val="40000"/>
                    <a:lumOff val="60000"/>
                  </a:schemeClr>
                </a:solidFill>
              </a:rPr>
              <a:t> Phthalate</a:t>
            </a:r>
            <a:endParaRPr lang="ar-IQ" sz="3200" b="1" dirty="0">
              <a:ln w="22225">
                <a:solidFill>
                  <a:schemeClr val="accent2"/>
                </a:solidFill>
                <a:prstDash val="solid"/>
              </a:ln>
              <a:solidFill>
                <a:schemeClr val="accent2">
                  <a:lumMod val="40000"/>
                  <a:lumOff val="60000"/>
                </a:schemeClr>
              </a:solidFill>
            </a:endParaRPr>
          </a:p>
        </p:txBody>
      </p:sp>
      <p:sp>
        <p:nvSpPr>
          <p:cNvPr id="4" name="Rectangle 3"/>
          <p:cNvSpPr/>
          <p:nvPr/>
        </p:nvSpPr>
        <p:spPr>
          <a:xfrm>
            <a:off x="304800" y="1305342"/>
            <a:ext cx="8610600" cy="3170099"/>
          </a:xfrm>
          <a:prstGeom prst="rect">
            <a:avLst/>
          </a:prstGeom>
        </p:spPr>
        <p:txBody>
          <a:bodyPr wrap="square">
            <a:spAutoFit/>
          </a:bodyPr>
          <a:lstStyle/>
          <a:p>
            <a:r>
              <a:rPr lang="en-US" sz="2000" b="1" dirty="0" err="1">
                <a:latin typeface="Times New Roman" panose="02020603050405020304" pitchFamily="18" charset="0"/>
                <a:cs typeface="Times New Roman" panose="02020603050405020304" pitchFamily="18" charset="0"/>
              </a:rPr>
              <a:t>Diallyl</a:t>
            </a:r>
            <a:r>
              <a:rPr lang="en-US" sz="2000" b="1" dirty="0">
                <a:latin typeface="Times New Roman" panose="02020603050405020304" pitchFamily="18" charset="0"/>
                <a:cs typeface="Times New Roman" panose="02020603050405020304" pitchFamily="18" charset="0"/>
              </a:rPr>
              <a:t> phthalate (DAP) </a:t>
            </a:r>
            <a:r>
              <a:rPr lang="en-US" dirty="0">
                <a:latin typeface="Times New Roman" panose="02020603050405020304" pitchFamily="18" charset="0"/>
                <a:cs typeface="Times New Roman" panose="02020603050405020304" pitchFamily="18" charset="0"/>
              </a:rPr>
              <a:t>is the most widely used compound in the allylic family. The   neat(well-ordered )   resin   is   a   medium-viscosity   liquid.   These   low-molecular-weight </a:t>
            </a:r>
            <a:r>
              <a:rPr lang="en-US" dirty="0" smtClean="0">
                <a:latin typeface="Times New Roman" panose="02020603050405020304" pitchFamily="18" charset="0"/>
                <a:cs typeface="Times New Roman" panose="02020603050405020304" pitchFamily="18" charset="0"/>
              </a:rPr>
              <a:t>polymers </a:t>
            </a:r>
            <a:r>
              <a:rPr lang="en-US" dirty="0">
                <a:latin typeface="Times New Roman" panose="02020603050405020304" pitchFamily="18" charset="0"/>
                <a:cs typeface="Times New Roman" panose="02020603050405020304" pitchFamily="18" charset="0"/>
              </a:rPr>
              <a:t>can be reinforced and compression molded into highly cross-linked, completely cured products</a:t>
            </a:r>
            <a:r>
              <a:rPr lang="en-US" dirty="0" smtClean="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  most  outstanding  properties  of  DAP  are  excellent  dimensional  stability  and high insulation resistance. In addition, DAP has high dielectric strength, excellent arc resistance, and chemical resistance</a:t>
            </a:r>
            <a:r>
              <a:rPr lang="en-US" dirty="0" smtClean="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Uses.  </a:t>
            </a:r>
            <a:r>
              <a:rPr lang="en-US" dirty="0">
                <a:latin typeface="Times New Roman" panose="02020603050405020304" pitchFamily="18" charset="0"/>
                <a:cs typeface="Times New Roman" panose="02020603050405020304" pitchFamily="18" charset="0"/>
              </a:rPr>
              <a:t>DAP  applications  include  electronic  parts,  electrical  connectors,  bases  and housings. DAP is also used as a coating and impregnating material. </a:t>
            </a:r>
          </a:p>
        </p:txBody>
      </p:sp>
    </p:spTree>
    <p:extLst>
      <p:ext uri="{BB962C8B-B14F-4D97-AF65-F5344CB8AC3E}">
        <p14:creationId xmlns:p14="http://schemas.microsoft.com/office/powerpoint/2010/main" val="24428828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290954" y="304800"/>
            <a:ext cx="6581775" cy="981075"/>
          </a:xfrm>
          <a:prstGeom prst="rect">
            <a:avLst/>
          </a:prstGeom>
          <a:blipFill>
            <a:blip r:embed="rId2" cstate="print"/>
            <a:stretch>
              <a:fillRect/>
            </a:stretch>
          </a:blipFill>
        </p:spPr>
        <p:txBody>
          <a:bodyPr wrap="square" lIns="0" tIns="0" rIns="0" bIns="0" rtlCol="0"/>
          <a:lstStyle/>
          <a:p>
            <a:endParaRPr/>
          </a:p>
        </p:txBody>
      </p:sp>
      <p:graphicFrame>
        <p:nvGraphicFramePr>
          <p:cNvPr id="3" name="object 3"/>
          <p:cNvGraphicFramePr>
            <a:graphicFrameLocks noGrp="1"/>
          </p:cNvGraphicFramePr>
          <p:nvPr>
            <p:extLst>
              <p:ext uri="{D42A27DB-BD31-4B8C-83A1-F6EECF244321}">
                <p14:modId xmlns:p14="http://schemas.microsoft.com/office/powerpoint/2010/main" val="2608033263"/>
              </p:ext>
            </p:extLst>
          </p:nvPr>
        </p:nvGraphicFramePr>
        <p:xfrm>
          <a:off x="1289050" y="1822450"/>
          <a:ext cx="6583679" cy="2225035"/>
        </p:xfrm>
        <a:graphic>
          <a:graphicData uri="http://schemas.openxmlformats.org/drawingml/2006/table">
            <a:tbl>
              <a:tblPr firstRow="1" bandRow="1">
                <a:tableStyleId>{2D5ABB26-0587-4C30-8999-92F81FD0307C}</a:tableStyleId>
              </a:tblPr>
              <a:tblGrid>
                <a:gridCol w="164592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19">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tblGrid>
              <a:tr h="370839">
                <a:tc>
                  <a:txBody>
                    <a:bodyPr/>
                    <a:lstStyle/>
                    <a:p>
                      <a:pPr algn="ctr">
                        <a:lnSpc>
                          <a:spcPct val="100000"/>
                        </a:lnSpc>
                        <a:spcBef>
                          <a:spcPts val="335"/>
                        </a:spcBef>
                      </a:pPr>
                      <a:r>
                        <a:rPr sz="1800" b="1" spc="-5" dirty="0">
                          <a:solidFill>
                            <a:srgbClr val="FFFFFF"/>
                          </a:solidFill>
                          <a:latin typeface="Times New Roman" panose="02020603050405020304" pitchFamily="18" charset="0"/>
                          <a:cs typeface="Times New Roman" panose="02020603050405020304" pitchFamily="18" charset="0"/>
                        </a:rPr>
                        <a:t>Material</a:t>
                      </a:r>
                      <a:endParaRPr sz="1800">
                        <a:latin typeface="Times New Roman" panose="02020603050405020304" pitchFamily="18" charset="0"/>
                        <a:cs typeface="Times New Roman" panose="02020603050405020304" pitchFamily="18" charset="0"/>
                      </a:endParaRPr>
                    </a:p>
                  </a:txBody>
                  <a:tcPr marL="0" marR="0" marT="4254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71A276"/>
                    </a:solidFill>
                  </a:tcPr>
                </a:tc>
                <a:tc>
                  <a:txBody>
                    <a:bodyPr/>
                    <a:lstStyle/>
                    <a:p>
                      <a:pPr marL="635" algn="ctr">
                        <a:lnSpc>
                          <a:spcPct val="100000"/>
                        </a:lnSpc>
                        <a:spcBef>
                          <a:spcPts val="335"/>
                        </a:spcBef>
                      </a:pPr>
                      <a:r>
                        <a:rPr sz="1800" b="1" dirty="0">
                          <a:solidFill>
                            <a:srgbClr val="FFFFFF"/>
                          </a:solidFill>
                          <a:latin typeface="Times New Roman" panose="02020603050405020304" pitchFamily="18" charset="0"/>
                          <a:cs typeface="Times New Roman" panose="02020603050405020304" pitchFamily="18" charset="0"/>
                        </a:rPr>
                        <a:t>E,</a:t>
                      </a:r>
                      <a:r>
                        <a:rPr sz="1800" b="1" spc="-35" dirty="0">
                          <a:solidFill>
                            <a:srgbClr val="FFFFFF"/>
                          </a:solidFill>
                          <a:latin typeface="Times New Roman" panose="02020603050405020304" pitchFamily="18" charset="0"/>
                          <a:cs typeface="Times New Roman" panose="02020603050405020304" pitchFamily="18" charset="0"/>
                        </a:rPr>
                        <a:t> </a:t>
                      </a:r>
                      <a:r>
                        <a:rPr sz="1800" b="1" dirty="0">
                          <a:solidFill>
                            <a:srgbClr val="FFFFFF"/>
                          </a:solidFill>
                          <a:latin typeface="Times New Roman" panose="02020603050405020304" pitchFamily="18" charset="0"/>
                          <a:cs typeface="Times New Roman" panose="02020603050405020304" pitchFamily="18" charset="0"/>
                        </a:rPr>
                        <a:t>GPa</a:t>
                      </a:r>
                      <a:endParaRPr sz="1800" dirty="0">
                        <a:latin typeface="Times New Roman" panose="02020603050405020304" pitchFamily="18" charset="0"/>
                        <a:cs typeface="Times New Roman" panose="02020603050405020304" pitchFamily="18" charset="0"/>
                      </a:endParaRPr>
                    </a:p>
                  </a:txBody>
                  <a:tcPr marL="0" marR="0" marT="4254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71A276"/>
                    </a:solidFill>
                  </a:tcPr>
                </a:tc>
                <a:tc>
                  <a:txBody>
                    <a:bodyPr/>
                    <a:lstStyle/>
                    <a:p>
                      <a:pPr marL="1270" algn="ctr">
                        <a:lnSpc>
                          <a:spcPct val="100000"/>
                        </a:lnSpc>
                        <a:spcBef>
                          <a:spcPts val="335"/>
                        </a:spcBef>
                      </a:pPr>
                      <a:r>
                        <a:rPr sz="1800" b="1" spc="-5" dirty="0">
                          <a:solidFill>
                            <a:srgbClr val="FFFFFF"/>
                          </a:solidFill>
                          <a:latin typeface="Times New Roman" panose="02020603050405020304" pitchFamily="18" charset="0"/>
                          <a:cs typeface="Times New Roman" panose="02020603050405020304" pitchFamily="18" charset="0"/>
                        </a:rPr>
                        <a:t>UTS,</a:t>
                      </a:r>
                      <a:r>
                        <a:rPr sz="1800" b="1" spc="-35" dirty="0">
                          <a:solidFill>
                            <a:srgbClr val="FFFFFF"/>
                          </a:solidFill>
                          <a:latin typeface="Times New Roman" panose="02020603050405020304" pitchFamily="18" charset="0"/>
                          <a:cs typeface="Times New Roman" panose="02020603050405020304" pitchFamily="18" charset="0"/>
                        </a:rPr>
                        <a:t> </a:t>
                      </a:r>
                      <a:r>
                        <a:rPr sz="1800" b="1" spc="-5" dirty="0">
                          <a:solidFill>
                            <a:srgbClr val="FFFFFF"/>
                          </a:solidFill>
                          <a:latin typeface="Times New Roman" panose="02020603050405020304" pitchFamily="18" charset="0"/>
                          <a:cs typeface="Times New Roman" panose="02020603050405020304" pitchFamily="18" charset="0"/>
                        </a:rPr>
                        <a:t>MPa</a:t>
                      </a:r>
                      <a:endParaRPr sz="1800" dirty="0">
                        <a:latin typeface="Times New Roman" panose="02020603050405020304" pitchFamily="18" charset="0"/>
                        <a:cs typeface="Times New Roman" panose="02020603050405020304" pitchFamily="18" charset="0"/>
                      </a:endParaRPr>
                    </a:p>
                  </a:txBody>
                  <a:tcPr marL="0" marR="0" marT="4254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71A276"/>
                    </a:solidFill>
                  </a:tcPr>
                </a:tc>
                <a:tc>
                  <a:txBody>
                    <a:bodyPr/>
                    <a:lstStyle/>
                    <a:p>
                      <a:pPr marL="92075">
                        <a:lnSpc>
                          <a:spcPct val="100000"/>
                        </a:lnSpc>
                        <a:spcBef>
                          <a:spcPts val="315"/>
                        </a:spcBef>
                      </a:pPr>
                      <a:r>
                        <a:rPr sz="1800" b="1" spc="-5" dirty="0">
                          <a:solidFill>
                            <a:srgbClr val="FFFFFF"/>
                          </a:solidFill>
                          <a:latin typeface="Times New Roman" panose="02020603050405020304" pitchFamily="18" charset="0"/>
                          <a:cs typeface="Times New Roman" panose="02020603050405020304" pitchFamily="18" charset="0"/>
                        </a:rPr>
                        <a:t>K,</a:t>
                      </a:r>
                      <a:r>
                        <a:rPr sz="1800" b="1" spc="-20" dirty="0">
                          <a:solidFill>
                            <a:srgbClr val="FFFFFF"/>
                          </a:solidFill>
                          <a:latin typeface="Times New Roman" panose="02020603050405020304" pitchFamily="18" charset="0"/>
                          <a:cs typeface="Times New Roman" panose="02020603050405020304" pitchFamily="18" charset="0"/>
                        </a:rPr>
                        <a:t> </a:t>
                      </a:r>
                      <a:r>
                        <a:rPr sz="1800" b="1" spc="-5" dirty="0">
                          <a:solidFill>
                            <a:srgbClr val="FFFFFF"/>
                          </a:solidFill>
                          <a:latin typeface="Times New Roman" panose="02020603050405020304" pitchFamily="18" charset="0"/>
                          <a:cs typeface="Times New Roman" panose="02020603050405020304" pitchFamily="18" charset="0"/>
                        </a:rPr>
                        <a:t>MNm</a:t>
                      </a:r>
                      <a:r>
                        <a:rPr sz="1800" b="1" spc="-7" baseline="25462" dirty="0">
                          <a:solidFill>
                            <a:srgbClr val="FFFFFF"/>
                          </a:solidFill>
                          <a:latin typeface="Times New Roman" panose="02020603050405020304" pitchFamily="18" charset="0"/>
                          <a:cs typeface="Times New Roman" panose="02020603050405020304" pitchFamily="18" charset="0"/>
                        </a:rPr>
                        <a:t>-3/2</a:t>
                      </a:r>
                      <a:endParaRPr sz="1800" baseline="25462" dirty="0">
                        <a:latin typeface="Times New Roman" panose="02020603050405020304" pitchFamily="18" charset="0"/>
                        <a:cs typeface="Times New Roman" panose="02020603050405020304" pitchFamily="18" charset="0"/>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71A276"/>
                    </a:solidFill>
                  </a:tcPr>
                </a:tc>
                <a:extLst>
                  <a:ext uri="{0D108BD9-81ED-4DB2-BD59-A6C34878D82A}">
                    <a16:rowId xmlns:a16="http://schemas.microsoft.com/office/drawing/2014/main" val="10000"/>
                  </a:ext>
                </a:extLst>
              </a:tr>
              <a:tr h="370839">
                <a:tc>
                  <a:txBody>
                    <a:bodyPr/>
                    <a:lstStyle/>
                    <a:p>
                      <a:pPr algn="ctr">
                        <a:lnSpc>
                          <a:spcPct val="100000"/>
                        </a:lnSpc>
                        <a:spcBef>
                          <a:spcPts val="335"/>
                        </a:spcBef>
                      </a:pPr>
                      <a:r>
                        <a:rPr sz="1800" spc="-5" dirty="0">
                          <a:latin typeface="Times New Roman" panose="02020603050405020304" pitchFamily="18" charset="0"/>
                          <a:cs typeface="Times New Roman" panose="02020603050405020304" pitchFamily="18" charset="0"/>
                        </a:rPr>
                        <a:t>PVE</a:t>
                      </a:r>
                      <a:endParaRPr sz="1800" dirty="0">
                        <a:latin typeface="Times New Roman" panose="02020603050405020304" pitchFamily="18" charset="0"/>
                        <a:cs typeface="Times New Roman" panose="02020603050405020304" pitchFamily="18" charset="0"/>
                      </a:endParaRPr>
                    </a:p>
                  </a:txBody>
                  <a:tcPr marL="0" marR="0" marT="4254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4DFD5"/>
                    </a:solidFill>
                  </a:tcPr>
                </a:tc>
                <a:tc>
                  <a:txBody>
                    <a:bodyPr/>
                    <a:lstStyle/>
                    <a:p>
                      <a:pPr marL="441959">
                        <a:lnSpc>
                          <a:spcPct val="100000"/>
                        </a:lnSpc>
                        <a:spcBef>
                          <a:spcPts val="335"/>
                        </a:spcBef>
                      </a:pPr>
                      <a:r>
                        <a:rPr sz="1800" spc="-5" dirty="0">
                          <a:latin typeface="Times New Roman" panose="02020603050405020304" pitchFamily="18" charset="0"/>
                          <a:cs typeface="Times New Roman" panose="02020603050405020304" pitchFamily="18" charset="0"/>
                        </a:rPr>
                        <a:t>1.5 </a:t>
                      </a:r>
                      <a:r>
                        <a:rPr sz="1800" dirty="0">
                          <a:latin typeface="Times New Roman" panose="02020603050405020304" pitchFamily="18" charset="0"/>
                          <a:cs typeface="Times New Roman" panose="02020603050405020304" pitchFamily="18" charset="0"/>
                        </a:rPr>
                        <a:t>to</a:t>
                      </a:r>
                      <a:r>
                        <a:rPr sz="1800" spc="-30" dirty="0">
                          <a:latin typeface="Times New Roman" panose="02020603050405020304" pitchFamily="18" charset="0"/>
                          <a:cs typeface="Times New Roman" panose="02020603050405020304" pitchFamily="18" charset="0"/>
                        </a:rPr>
                        <a:t> </a:t>
                      </a:r>
                      <a:r>
                        <a:rPr sz="1800" dirty="0">
                          <a:latin typeface="Times New Roman" panose="02020603050405020304" pitchFamily="18" charset="0"/>
                          <a:cs typeface="Times New Roman" panose="02020603050405020304" pitchFamily="18" charset="0"/>
                        </a:rPr>
                        <a:t>4</a:t>
                      </a:r>
                      <a:endParaRPr sz="1800">
                        <a:latin typeface="Times New Roman" panose="02020603050405020304" pitchFamily="18" charset="0"/>
                        <a:cs typeface="Times New Roman" panose="02020603050405020304" pitchFamily="18" charset="0"/>
                      </a:endParaRPr>
                    </a:p>
                  </a:txBody>
                  <a:tcPr marL="0" marR="0" marT="4254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4DFD5"/>
                    </a:solidFill>
                  </a:tcPr>
                </a:tc>
                <a:tc>
                  <a:txBody>
                    <a:bodyPr/>
                    <a:lstStyle/>
                    <a:p>
                      <a:pPr marL="1905" algn="ctr">
                        <a:lnSpc>
                          <a:spcPct val="100000"/>
                        </a:lnSpc>
                        <a:spcBef>
                          <a:spcPts val="335"/>
                        </a:spcBef>
                      </a:pPr>
                      <a:r>
                        <a:rPr sz="1800" spc="-5" dirty="0">
                          <a:latin typeface="Times New Roman" panose="02020603050405020304" pitchFamily="18" charset="0"/>
                          <a:cs typeface="Times New Roman" panose="02020603050405020304" pitchFamily="18" charset="0"/>
                        </a:rPr>
                        <a:t>40 </a:t>
                      </a:r>
                      <a:r>
                        <a:rPr sz="1800" dirty="0">
                          <a:latin typeface="Times New Roman" panose="02020603050405020304" pitchFamily="18" charset="0"/>
                          <a:cs typeface="Times New Roman" panose="02020603050405020304" pitchFamily="18" charset="0"/>
                        </a:rPr>
                        <a:t>to</a:t>
                      </a:r>
                      <a:r>
                        <a:rPr sz="1800" spc="-35"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80</a:t>
                      </a:r>
                      <a:endParaRPr sz="1800">
                        <a:latin typeface="Times New Roman" panose="02020603050405020304" pitchFamily="18" charset="0"/>
                        <a:cs typeface="Times New Roman" panose="02020603050405020304" pitchFamily="18" charset="0"/>
                      </a:endParaRPr>
                    </a:p>
                  </a:txBody>
                  <a:tcPr marL="0" marR="0" marT="4254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4DFD5"/>
                    </a:solidFill>
                  </a:tcPr>
                </a:tc>
                <a:tc>
                  <a:txBody>
                    <a:bodyPr/>
                    <a:lstStyle/>
                    <a:p>
                      <a:pPr marL="539115">
                        <a:lnSpc>
                          <a:spcPct val="100000"/>
                        </a:lnSpc>
                        <a:spcBef>
                          <a:spcPts val="315"/>
                        </a:spcBef>
                      </a:pPr>
                      <a:r>
                        <a:rPr sz="1800" spc="-5" dirty="0">
                          <a:latin typeface="Times New Roman" panose="02020603050405020304" pitchFamily="18" charset="0"/>
                          <a:cs typeface="Times New Roman" panose="02020603050405020304" pitchFamily="18" charset="0"/>
                        </a:rPr>
                        <a:t>1 </a:t>
                      </a:r>
                      <a:r>
                        <a:rPr sz="1800" dirty="0">
                          <a:latin typeface="Times New Roman" panose="02020603050405020304" pitchFamily="18" charset="0"/>
                          <a:cs typeface="Times New Roman" panose="02020603050405020304" pitchFamily="18" charset="0"/>
                        </a:rPr>
                        <a:t>to</a:t>
                      </a:r>
                      <a:r>
                        <a:rPr sz="1800" spc="-3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3</a:t>
                      </a:r>
                      <a:endParaRPr sz="1800">
                        <a:latin typeface="Times New Roman" panose="02020603050405020304" pitchFamily="18" charset="0"/>
                        <a:cs typeface="Times New Roman" panose="02020603050405020304" pitchFamily="18" charset="0"/>
                      </a:endParaRPr>
                    </a:p>
                  </a:txBody>
                  <a:tcPr marL="0" marR="0" marT="4000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4DFD5"/>
                    </a:solidFill>
                  </a:tcPr>
                </a:tc>
                <a:extLst>
                  <a:ext uri="{0D108BD9-81ED-4DB2-BD59-A6C34878D82A}">
                    <a16:rowId xmlns:a16="http://schemas.microsoft.com/office/drawing/2014/main" val="10001"/>
                  </a:ext>
                </a:extLst>
              </a:tr>
              <a:tr h="370840">
                <a:tc>
                  <a:txBody>
                    <a:bodyPr/>
                    <a:lstStyle/>
                    <a:p>
                      <a:pPr algn="ctr">
                        <a:lnSpc>
                          <a:spcPct val="100000"/>
                        </a:lnSpc>
                        <a:spcBef>
                          <a:spcPts val="335"/>
                        </a:spcBef>
                      </a:pPr>
                      <a:r>
                        <a:rPr sz="1800" spc="-15" dirty="0">
                          <a:latin typeface="Times New Roman" panose="02020603050405020304" pitchFamily="18" charset="0"/>
                          <a:cs typeface="Times New Roman" panose="02020603050405020304" pitchFamily="18" charset="0"/>
                        </a:rPr>
                        <a:t>POLYESTER</a:t>
                      </a:r>
                      <a:endParaRPr sz="1800">
                        <a:latin typeface="Times New Roman" panose="02020603050405020304" pitchFamily="18" charset="0"/>
                        <a:cs typeface="Times New Roman" panose="02020603050405020304" pitchFamily="18" charset="0"/>
                      </a:endParaRPr>
                    </a:p>
                  </a:txBody>
                  <a:tcPr marL="0" marR="0" marT="425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BEFEB"/>
                    </a:solidFill>
                  </a:tcPr>
                </a:tc>
                <a:tc>
                  <a:txBody>
                    <a:bodyPr/>
                    <a:lstStyle/>
                    <a:p>
                      <a:pPr marL="1270" algn="ctr">
                        <a:lnSpc>
                          <a:spcPct val="100000"/>
                        </a:lnSpc>
                        <a:spcBef>
                          <a:spcPts val="335"/>
                        </a:spcBef>
                      </a:pPr>
                      <a:r>
                        <a:rPr sz="1800" spc="-5" dirty="0">
                          <a:latin typeface="Times New Roman" panose="02020603050405020304" pitchFamily="18" charset="0"/>
                          <a:cs typeface="Times New Roman" panose="02020603050405020304" pitchFamily="18" charset="0"/>
                        </a:rPr>
                        <a:t>1-4</a:t>
                      </a:r>
                      <a:endParaRPr sz="1800" dirty="0">
                        <a:latin typeface="Times New Roman" panose="02020603050405020304" pitchFamily="18" charset="0"/>
                        <a:cs typeface="Times New Roman" panose="02020603050405020304" pitchFamily="18" charset="0"/>
                      </a:endParaRPr>
                    </a:p>
                  </a:txBody>
                  <a:tcPr marL="0" marR="0" marT="425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BEFEB"/>
                    </a:solidFill>
                  </a:tcPr>
                </a:tc>
                <a:tc>
                  <a:txBody>
                    <a:bodyPr/>
                    <a:lstStyle/>
                    <a:p>
                      <a:pPr marL="1270" algn="ctr">
                        <a:lnSpc>
                          <a:spcPct val="100000"/>
                        </a:lnSpc>
                        <a:spcBef>
                          <a:spcPts val="335"/>
                        </a:spcBef>
                      </a:pPr>
                      <a:r>
                        <a:rPr sz="1800" spc="-10" dirty="0">
                          <a:latin typeface="Times New Roman" panose="02020603050405020304" pitchFamily="18" charset="0"/>
                          <a:cs typeface="Times New Roman" panose="02020603050405020304" pitchFamily="18" charset="0"/>
                        </a:rPr>
                        <a:t>30-70</a:t>
                      </a:r>
                      <a:endParaRPr sz="1800">
                        <a:latin typeface="Times New Roman" panose="02020603050405020304" pitchFamily="18" charset="0"/>
                        <a:cs typeface="Times New Roman" panose="02020603050405020304" pitchFamily="18" charset="0"/>
                      </a:endParaRPr>
                    </a:p>
                  </a:txBody>
                  <a:tcPr marL="0" marR="0" marT="425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BEFEB"/>
                    </a:solidFill>
                  </a:tcPr>
                </a:tc>
                <a:tc>
                  <a:txBody>
                    <a:bodyPr/>
                    <a:lstStyle/>
                    <a:p>
                      <a:pPr marL="3175" algn="ctr">
                        <a:lnSpc>
                          <a:spcPct val="100000"/>
                        </a:lnSpc>
                        <a:spcBef>
                          <a:spcPts val="315"/>
                        </a:spcBef>
                      </a:pPr>
                      <a:r>
                        <a:rPr sz="1800" spc="-5" dirty="0">
                          <a:latin typeface="Times New Roman" panose="02020603050405020304" pitchFamily="18" charset="0"/>
                          <a:cs typeface="Times New Roman" panose="02020603050405020304" pitchFamily="18" charset="0"/>
                        </a:rPr>
                        <a:t>0.5</a:t>
                      </a:r>
                      <a:endParaRPr sz="1800">
                        <a:latin typeface="Times New Roman" panose="02020603050405020304" pitchFamily="18" charset="0"/>
                        <a:cs typeface="Times New Roman" panose="02020603050405020304" pitchFamily="18" charset="0"/>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BEFEB"/>
                    </a:solidFill>
                  </a:tcPr>
                </a:tc>
                <a:extLst>
                  <a:ext uri="{0D108BD9-81ED-4DB2-BD59-A6C34878D82A}">
                    <a16:rowId xmlns:a16="http://schemas.microsoft.com/office/drawing/2014/main" val="10002"/>
                  </a:ext>
                </a:extLst>
              </a:tr>
              <a:tr h="370839">
                <a:tc>
                  <a:txBody>
                    <a:bodyPr/>
                    <a:lstStyle/>
                    <a:p>
                      <a:pPr marL="1270" algn="ctr">
                        <a:lnSpc>
                          <a:spcPct val="100000"/>
                        </a:lnSpc>
                        <a:spcBef>
                          <a:spcPts val="335"/>
                        </a:spcBef>
                      </a:pPr>
                      <a:r>
                        <a:rPr sz="1800" spc="-10" dirty="0">
                          <a:latin typeface="Times New Roman" panose="02020603050405020304" pitchFamily="18" charset="0"/>
                          <a:cs typeface="Times New Roman" panose="02020603050405020304" pitchFamily="18" charset="0"/>
                        </a:rPr>
                        <a:t>Epoxy</a:t>
                      </a:r>
                      <a:endParaRPr sz="1800">
                        <a:latin typeface="Times New Roman" panose="02020603050405020304" pitchFamily="18" charset="0"/>
                        <a:cs typeface="Times New Roman" panose="02020603050405020304" pitchFamily="18" charset="0"/>
                      </a:endParaRPr>
                    </a:p>
                  </a:txBody>
                  <a:tcPr marL="0" marR="0" marT="425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4DFD5"/>
                    </a:solidFill>
                  </a:tcPr>
                </a:tc>
                <a:tc>
                  <a:txBody>
                    <a:bodyPr/>
                    <a:lstStyle/>
                    <a:p>
                      <a:pPr marL="635" algn="ctr">
                        <a:lnSpc>
                          <a:spcPct val="100000"/>
                        </a:lnSpc>
                        <a:spcBef>
                          <a:spcPts val="335"/>
                        </a:spcBef>
                      </a:pPr>
                      <a:r>
                        <a:rPr sz="1800" spc="-5" dirty="0">
                          <a:latin typeface="Times New Roman" panose="02020603050405020304" pitchFamily="18" charset="0"/>
                          <a:cs typeface="Times New Roman" panose="02020603050405020304" pitchFamily="18" charset="0"/>
                        </a:rPr>
                        <a:t>2-5</a:t>
                      </a:r>
                      <a:endParaRPr sz="1800">
                        <a:latin typeface="Times New Roman" panose="02020603050405020304" pitchFamily="18" charset="0"/>
                        <a:cs typeface="Times New Roman" panose="02020603050405020304" pitchFamily="18" charset="0"/>
                      </a:endParaRPr>
                    </a:p>
                  </a:txBody>
                  <a:tcPr marL="0" marR="0" marT="425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4DFD5"/>
                    </a:solidFill>
                  </a:tcPr>
                </a:tc>
                <a:tc>
                  <a:txBody>
                    <a:bodyPr/>
                    <a:lstStyle/>
                    <a:p>
                      <a:pPr marL="635" algn="ctr">
                        <a:lnSpc>
                          <a:spcPct val="100000"/>
                        </a:lnSpc>
                        <a:spcBef>
                          <a:spcPts val="335"/>
                        </a:spcBef>
                      </a:pPr>
                      <a:r>
                        <a:rPr sz="1800" spc="-5" dirty="0">
                          <a:latin typeface="Times New Roman" panose="02020603050405020304" pitchFamily="18" charset="0"/>
                          <a:cs typeface="Times New Roman" panose="02020603050405020304" pitchFamily="18" charset="0"/>
                        </a:rPr>
                        <a:t>40-80</a:t>
                      </a:r>
                      <a:endParaRPr sz="1800">
                        <a:latin typeface="Times New Roman" panose="02020603050405020304" pitchFamily="18" charset="0"/>
                        <a:cs typeface="Times New Roman" panose="02020603050405020304" pitchFamily="18" charset="0"/>
                      </a:endParaRPr>
                    </a:p>
                  </a:txBody>
                  <a:tcPr marL="0" marR="0" marT="425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4DFD5"/>
                    </a:solidFill>
                  </a:tcPr>
                </a:tc>
                <a:tc>
                  <a:txBody>
                    <a:bodyPr/>
                    <a:lstStyle/>
                    <a:p>
                      <a:pPr marL="635" algn="ctr">
                        <a:lnSpc>
                          <a:spcPct val="100000"/>
                        </a:lnSpc>
                        <a:spcBef>
                          <a:spcPts val="335"/>
                        </a:spcBef>
                      </a:pPr>
                      <a:r>
                        <a:rPr sz="1800" dirty="0">
                          <a:latin typeface="Times New Roman" panose="02020603050405020304" pitchFamily="18" charset="0"/>
                          <a:cs typeface="Times New Roman" panose="02020603050405020304" pitchFamily="18" charset="0"/>
                        </a:rPr>
                        <a:t>1</a:t>
                      </a:r>
                      <a:endParaRPr sz="1800">
                        <a:latin typeface="Times New Roman" panose="02020603050405020304" pitchFamily="18" charset="0"/>
                        <a:cs typeface="Times New Roman" panose="02020603050405020304" pitchFamily="18" charset="0"/>
                      </a:endParaRPr>
                    </a:p>
                  </a:txBody>
                  <a:tcPr marL="0" marR="0" marT="425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4DFD5"/>
                    </a:solidFill>
                  </a:tcPr>
                </a:tc>
                <a:extLst>
                  <a:ext uri="{0D108BD9-81ED-4DB2-BD59-A6C34878D82A}">
                    <a16:rowId xmlns:a16="http://schemas.microsoft.com/office/drawing/2014/main" val="10003"/>
                  </a:ext>
                </a:extLst>
              </a:tr>
              <a:tr h="370839">
                <a:tc>
                  <a:txBody>
                    <a:bodyPr/>
                    <a:lstStyle/>
                    <a:p>
                      <a:pPr algn="ctr">
                        <a:lnSpc>
                          <a:spcPct val="100000"/>
                        </a:lnSpc>
                        <a:spcBef>
                          <a:spcPts val="335"/>
                        </a:spcBef>
                      </a:pPr>
                      <a:r>
                        <a:rPr sz="1800" spc="-5" dirty="0">
                          <a:latin typeface="Times New Roman" panose="02020603050405020304" pitchFamily="18" charset="0"/>
                          <a:cs typeface="Times New Roman" panose="02020603050405020304" pitchFamily="18" charset="0"/>
                        </a:rPr>
                        <a:t>PEEK</a:t>
                      </a:r>
                      <a:endParaRPr sz="1800">
                        <a:latin typeface="Times New Roman" panose="02020603050405020304" pitchFamily="18" charset="0"/>
                        <a:cs typeface="Times New Roman" panose="02020603050405020304" pitchFamily="18" charset="0"/>
                      </a:endParaRPr>
                    </a:p>
                  </a:txBody>
                  <a:tcPr marL="0" marR="0" marT="425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BEFEB"/>
                    </a:solidFill>
                  </a:tcPr>
                </a:tc>
                <a:tc>
                  <a:txBody>
                    <a:bodyPr/>
                    <a:lstStyle/>
                    <a:p>
                      <a:pPr marL="1270" algn="ctr">
                        <a:lnSpc>
                          <a:spcPct val="100000"/>
                        </a:lnSpc>
                        <a:spcBef>
                          <a:spcPts val="335"/>
                        </a:spcBef>
                      </a:pPr>
                      <a:r>
                        <a:rPr sz="1800" spc="-5" dirty="0">
                          <a:latin typeface="Times New Roman" panose="02020603050405020304" pitchFamily="18" charset="0"/>
                          <a:cs typeface="Times New Roman" panose="02020603050405020304" pitchFamily="18" charset="0"/>
                        </a:rPr>
                        <a:t>3.6</a:t>
                      </a:r>
                      <a:endParaRPr sz="1800">
                        <a:latin typeface="Times New Roman" panose="02020603050405020304" pitchFamily="18" charset="0"/>
                        <a:cs typeface="Times New Roman" panose="02020603050405020304" pitchFamily="18" charset="0"/>
                      </a:endParaRPr>
                    </a:p>
                  </a:txBody>
                  <a:tcPr marL="0" marR="0" marT="425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BEFEB"/>
                    </a:solidFill>
                  </a:tcPr>
                </a:tc>
                <a:tc>
                  <a:txBody>
                    <a:bodyPr/>
                    <a:lstStyle/>
                    <a:p>
                      <a:pPr algn="ctr">
                        <a:lnSpc>
                          <a:spcPct val="100000"/>
                        </a:lnSpc>
                        <a:spcBef>
                          <a:spcPts val="335"/>
                        </a:spcBef>
                      </a:pPr>
                      <a:r>
                        <a:rPr sz="1800" spc="-5" dirty="0">
                          <a:latin typeface="Times New Roman" panose="02020603050405020304" pitchFamily="18" charset="0"/>
                          <a:cs typeface="Times New Roman" panose="02020603050405020304" pitchFamily="18" charset="0"/>
                        </a:rPr>
                        <a:t>90 </a:t>
                      </a:r>
                      <a:r>
                        <a:rPr sz="1800" dirty="0">
                          <a:latin typeface="Times New Roman" panose="02020603050405020304" pitchFamily="18" charset="0"/>
                          <a:cs typeface="Times New Roman" panose="02020603050405020304" pitchFamily="18" charset="0"/>
                        </a:rPr>
                        <a:t>to</a:t>
                      </a:r>
                      <a:r>
                        <a:rPr sz="1800" spc="-4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170</a:t>
                      </a:r>
                      <a:endParaRPr sz="1800">
                        <a:latin typeface="Times New Roman" panose="02020603050405020304" pitchFamily="18" charset="0"/>
                        <a:cs typeface="Times New Roman" panose="02020603050405020304" pitchFamily="18" charset="0"/>
                      </a:endParaRPr>
                    </a:p>
                  </a:txBody>
                  <a:tcPr marL="0" marR="0" marT="425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BEFEB"/>
                    </a:solidFill>
                  </a:tcPr>
                </a:tc>
                <a:tc>
                  <a:txBody>
                    <a:bodyPr/>
                    <a:lstStyle/>
                    <a:p>
                      <a:pPr marL="3175" algn="ctr">
                        <a:lnSpc>
                          <a:spcPct val="100000"/>
                        </a:lnSpc>
                        <a:spcBef>
                          <a:spcPts val="315"/>
                        </a:spcBef>
                      </a:pPr>
                      <a:r>
                        <a:rPr sz="1800" spc="-5" dirty="0">
                          <a:latin typeface="Times New Roman" panose="02020603050405020304" pitchFamily="18" charset="0"/>
                          <a:cs typeface="Times New Roman" panose="02020603050405020304" pitchFamily="18" charset="0"/>
                        </a:rPr>
                        <a:t>7.5</a:t>
                      </a:r>
                      <a:endParaRPr sz="1800">
                        <a:latin typeface="Times New Roman" panose="02020603050405020304" pitchFamily="18" charset="0"/>
                        <a:cs typeface="Times New Roman" panose="02020603050405020304" pitchFamily="18" charset="0"/>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BEFEB"/>
                    </a:solidFill>
                  </a:tcPr>
                </a:tc>
                <a:extLst>
                  <a:ext uri="{0D108BD9-81ED-4DB2-BD59-A6C34878D82A}">
                    <a16:rowId xmlns:a16="http://schemas.microsoft.com/office/drawing/2014/main" val="10004"/>
                  </a:ext>
                </a:extLst>
              </a:tr>
              <a:tr h="370839">
                <a:tc>
                  <a:txBody>
                    <a:bodyPr/>
                    <a:lstStyle/>
                    <a:p>
                      <a:pPr algn="ctr">
                        <a:lnSpc>
                          <a:spcPct val="100000"/>
                        </a:lnSpc>
                        <a:spcBef>
                          <a:spcPts val="335"/>
                        </a:spcBef>
                      </a:pPr>
                      <a:r>
                        <a:rPr sz="1800" dirty="0">
                          <a:latin typeface="Times New Roman" panose="02020603050405020304" pitchFamily="18" charset="0"/>
                          <a:cs typeface="Times New Roman" panose="02020603050405020304" pitchFamily="18" charset="0"/>
                        </a:rPr>
                        <a:t>PEI</a:t>
                      </a:r>
                      <a:endParaRPr sz="1800">
                        <a:latin typeface="Times New Roman" panose="02020603050405020304" pitchFamily="18" charset="0"/>
                        <a:cs typeface="Times New Roman" panose="02020603050405020304" pitchFamily="18" charset="0"/>
                      </a:endParaRPr>
                    </a:p>
                  </a:txBody>
                  <a:tcPr marL="0" marR="0" marT="425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4DFD5"/>
                    </a:solidFill>
                  </a:tcPr>
                </a:tc>
                <a:tc>
                  <a:txBody>
                    <a:bodyPr/>
                    <a:lstStyle/>
                    <a:p>
                      <a:pPr marL="1270" algn="ctr">
                        <a:lnSpc>
                          <a:spcPct val="100000"/>
                        </a:lnSpc>
                        <a:spcBef>
                          <a:spcPts val="335"/>
                        </a:spcBef>
                      </a:pPr>
                      <a:r>
                        <a:rPr sz="1800" spc="-5" dirty="0">
                          <a:latin typeface="Times New Roman" panose="02020603050405020304" pitchFamily="18" charset="0"/>
                          <a:cs typeface="Times New Roman" panose="02020603050405020304" pitchFamily="18" charset="0"/>
                        </a:rPr>
                        <a:t>3.3</a:t>
                      </a:r>
                      <a:endParaRPr sz="1800">
                        <a:latin typeface="Times New Roman" panose="02020603050405020304" pitchFamily="18" charset="0"/>
                        <a:cs typeface="Times New Roman" panose="02020603050405020304" pitchFamily="18" charset="0"/>
                      </a:endParaRPr>
                    </a:p>
                  </a:txBody>
                  <a:tcPr marL="0" marR="0" marT="425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4DFD5"/>
                    </a:solidFill>
                  </a:tcPr>
                </a:tc>
                <a:tc>
                  <a:txBody>
                    <a:bodyPr/>
                    <a:lstStyle/>
                    <a:p>
                      <a:pPr algn="ctr">
                        <a:lnSpc>
                          <a:spcPct val="100000"/>
                        </a:lnSpc>
                        <a:spcBef>
                          <a:spcPts val="335"/>
                        </a:spcBef>
                      </a:pPr>
                      <a:r>
                        <a:rPr sz="1800" spc="-5" dirty="0">
                          <a:latin typeface="Times New Roman" panose="02020603050405020304" pitchFamily="18" charset="0"/>
                          <a:cs typeface="Times New Roman" panose="02020603050405020304" pitchFamily="18" charset="0"/>
                        </a:rPr>
                        <a:t>93 </a:t>
                      </a:r>
                      <a:r>
                        <a:rPr sz="1800" dirty="0">
                          <a:latin typeface="Times New Roman" panose="02020603050405020304" pitchFamily="18" charset="0"/>
                          <a:cs typeface="Times New Roman" panose="02020603050405020304" pitchFamily="18" charset="0"/>
                        </a:rPr>
                        <a:t>to</a:t>
                      </a:r>
                      <a:r>
                        <a:rPr sz="1800" spc="-4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197</a:t>
                      </a:r>
                      <a:endParaRPr sz="1800">
                        <a:latin typeface="Times New Roman" panose="02020603050405020304" pitchFamily="18" charset="0"/>
                        <a:cs typeface="Times New Roman" panose="02020603050405020304" pitchFamily="18" charset="0"/>
                      </a:endParaRPr>
                    </a:p>
                  </a:txBody>
                  <a:tcPr marL="0" marR="0" marT="425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4DFD5"/>
                    </a:solidFill>
                  </a:tcPr>
                </a:tc>
                <a:tc>
                  <a:txBody>
                    <a:bodyPr/>
                    <a:lstStyle/>
                    <a:p>
                      <a:pPr marL="1270" algn="ctr">
                        <a:lnSpc>
                          <a:spcPct val="100000"/>
                        </a:lnSpc>
                        <a:spcBef>
                          <a:spcPts val="335"/>
                        </a:spcBef>
                      </a:pPr>
                      <a:r>
                        <a:rPr sz="1800" spc="-10" dirty="0">
                          <a:latin typeface="Times New Roman" panose="02020603050405020304" pitchFamily="18" charset="0"/>
                          <a:cs typeface="Times New Roman" panose="02020603050405020304" pitchFamily="18" charset="0"/>
                        </a:rPr>
                        <a:t>10</a:t>
                      </a:r>
                      <a:endParaRPr sz="1800" dirty="0">
                        <a:latin typeface="Times New Roman" panose="02020603050405020304" pitchFamily="18" charset="0"/>
                        <a:cs typeface="Times New Roman" panose="02020603050405020304" pitchFamily="18" charset="0"/>
                      </a:endParaRPr>
                    </a:p>
                  </a:txBody>
                  <a:tcPr marL="0" marR="0" marT="425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4DFD5"/>
                    </a:solidFill>
                  </a:tcPr>
                </a:tc>
                <a:extLst>
                  <a:ext uri="{0D108BD9-81ED-4DB2-BD59-A6C34878D82A}">
                    <a16:rowId xmlns:a16="http://schemas.microsoft.com/office/drawing/2014/main" val="10005"/>
                  </a:ext>
                </a:extLst>
              </a:tr>
            </a:tbl>
          </a:graphicData>
        </a:graphic>
      </p:graphicFrame>
      <p:sp>
        <p:nvSpPr>
          <p:cNvPr id="4" name="Rectangle 3"/>
          <p:cNvSpPr/>
          <p:nvPr/>
        </p:nvSpPr>
        <p:spPr>
          <a:xfrm>
            <a:off x="2514600" y="4584060"/>
            <a:ext cx="4002634" cy="646331"/>
          </a:xfrm>
          <a:prstGeom prst="rect">
            <a:avLst/>
          </a:prstGeom>
        </p:spPr>
        <p:txBody>
          <a:bodyPr wrap="none">
            <a:spAutoFit/>
          </a:bodyPr>
          <a:lstStyle/>
          <a:p>
            <a:r>
              <a:rPr lang="en-US" dirty="0" smtClean="0"/>
              <a:t>Note</a:t>
            </a:r>
            <a:r>
              <a:rPr lang="en-US" dirty="0" smtClean="0">
                <a:solidFill>
                  <a:srgbClr val="FF0000"/>
                </a:solidFill>
              </a:rPr>
              <a:t>: (</a:t>
            </a:r>
            <a:r>
              <a:rPr lang="en-US" b="1" spc="-5" dirty="0">
                <a:solidFill>
                  <a:srgbClr val="FF0000"/>
                </a:solidFill>
                <a:latin typeface="Times New Roman" panose="02020603050405020304" pitchFamily="18" charset="0"/>
                <a:cs typeface="Times New Roman" panose="02020603050405020304" pitchFamily="18" charset="0"/>
              </a:rPr>
              <a:t>UTS </a:t>
            </a:r>
            <a:r>
              <a:rPr lang="en-US" b="1" spc="-5" dirty="0" smtClean="0">
                <a:solidFill>
                  <a:srgbClr val="FF0000"/>
                </a:solidFill>
                <a:latin typeface="Times New Roman" panose="02020603050405020304" pitchFamily="18" charset="0"/>
                <a:cs typeface="Times New Roman" panose="02020603050405020304" pitchFamily="18" charset="0"/>
              </a:rPr>
              <a:t>) is </a:t>
            </a:r>
            <a:r>
              <a:rPr lang="en-US" dirty="0" smtClean="0"/>
              <a:t>Ultimate </a:t>
            </a:r>
            <a:r>
              <a:rPr lang="en-US" dirty="0"/>
              <a:t>tensile </a:t>
            </a:r>
            <a:r>
              <a:rPr lang="en-US" dirty="0" smtClean="0"/>
              <a:t>strength</a:t>
            </a:r>
          </a:p>
          <a:p>
            <a:pPr algn="ctr"/>
            <a:r>
              <a:rPr lang="ar-IQ" dirty="0" smtClean="0"/>
              <a:t>مقاومة شد عالية جدا </a:t>
            </a:r>
            <a:endParaRPr lang="ar-IQ"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793875" y="249382"/>
            <a:ext cx="5448300" cy="981075"/>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535940" y="1676400"/>
            <a:ext cx="7964170" cy="3953005"/>
          </a:xfrm>
          <a:prstGeom prst="rect">
            <a:avLst/>
          </a:prstGeom>
        </p:spPr>
        <p:txBody>
          <a:bodyPr vert="horz" wrap="square" lIns="0" tIns="13335" rIns="0" bIns="0" rtlCol="0">
            <a:spAutoFit/>
          </a:bodyPr>
          <a:lstStyle/>
          <a:p>
            <a:pPr marL="469265" marR="5080" indent="-457200" algn="l">
              <a:lnSpc>
                <a:spcPct val="100000"/>
              </a:lnSpc>
              <a:spcBef>
                <a:spcPts val="105"/>
              </a:spcBef>
              <a:buClr>
                <a:srgbClr val="71A276"/>
              </a:buClr>
              <a:buSzPct val="70312"/>
              <a:buFont typeface="Wingdings" panose="05000000000000000000" pitchFamily="2" charset="2"/>
              <a:buChar char="v"/>
              <a:tabLst>
                <a:tab pos="305435" algn="l"/>
              </a:tabLst>
            </a:pPr>
            <a:r>
              <a:rPr sz="3200" b="1" spc="-5" dirty="0">
                <a:latin typeface="Times New Roman" panose="02020603050405020304" pitchFamily="18" charset="0"/>
                <a:cs typeface="Times New Roman" panose="02020603050405020304" pitchFamily="18" charset="0"/>
              </a:rPr>
              <a:t>Formica </a:t>
            </a:r>
            <a:r>
              <a:rPr sz="3200" dirty="0">
                <a:latin typeface="Times New Roman" panose="02020603050405020304" pitchFamily="18" charset="0"/>
                <a:cs typeface="Times New Roman" panose="02020603050405020304" pitchFamily="18" charset="0"/>
              </a:rPr>
              <a:t>is a </a:t>
            </a:r>
            <a:r>
              <a:rPr sz="3200" spc="-5" dirty="0">
                <a:latin typeface="Times New Roman" panose="02020603050405020304" pitchFamily="18" charset="0"/>
                <a:cs typeface="Times New Roman" panose="02020603050405020304" pitchFamily="18" charset="0"/>
              </a:rPr>
              <a:t>brand </a:t>
            </a:r>
            <a:r>
              <a:rPr sz="3200" dirty="0">
                <a:latin typeface="Times New Roman" panose="02020603050405020304" pitchFamily="18" charset="0"/>
                <a:cs typeface="Times New Roman" panose="02020603050405020304" pitchFamily="18" charset="0"/>
              </a:rPr>
              <a:t>of composite </a:t>
            </a:r>
            <a:r>
              <a:rPr sz="3200" spc="-85" dirty="0">
                <a:latin typeface="Times New Roman" panose="02020603050405020304" pitchFamily="18" charset="0"/>
                <a:cs typeface="Times New Roman" panose="02020603050405020304" pitchFamily="18" charset="0"/>
              </a:rPr>
              <a:t>materials  </a:t>
            </a:r>
            <a:r>
              <a:rPr sz="3200" dirty="0">
                <a:latin typeface="Times New Roman" panose="02020603050405020304" pitchFamily="18" charset="0"/>
                <a:cs typeface="Times New Roman" panose="02020603050405020304" pitchFamily="18" charset="0"/>
              </a:rPr>
              <a:t>which are </a:t>
            </a:r>
            <a:r>
              <a:rPr sz="3200" spc="-5" dirty="0">
                <a:latin typeface="Times New Roman" panose="02020603050405020304" pitchFamily="18" charset="0"/>
                <a:cs typeface="Times New Roman" panose="02020603050405020304" pitchFamily="18" charset="0"/>
              </a:rPr>
              <a:t>heat-resistant, wipe-clean,  plastic laminate </a:t>
            </a:r>
            <a:r>
              <a:rPr sz="3200" dirty="0">
                <a:latin typeface="Times New Roman" panose="02020603050405020304" pitchFamily="18" charset="0"/>
                <a:cs typeface="Times New Roman" panose="02020603050405020304" pitchFamily="18" charset="0"/>
              </a:rPr>
              <a:t>with </a:t>
            </a:r>
            <a:r>
              <a:rPr sz="3200" spc="-5" dirty="0">
                <a:latin typeface="Times New Roman" panose="02020603050405020304" pitchFamily="18" charset="0"/>
                <a:cs typeface="Times New Roman" panose="02020603050405020304" pitchFamily="18" charset="0"/>
              </a:rPr>
              <a:t>melamine</a:t>
            </a:r>
            <a:r>
              <a:rPr sz="3200" spc="-45" dirty="0">
                <a:latin typeface="Times New Roman" panose="02020603050405020304" pitchFamily="18" charset="0"/>
                <a:cs typeface="Times New Roman" panose="02020603050405020304" pitchFamily="18" charset="0"/>
              </a:rPr>
              <a:t> </a:t>
            </a:r>
            <a:r>
              <a:rPr sz="3200" spc="-5" dirty="0">
                <a:latin typeface="Times New Roman" panose="02020603050405020304" pitchFamily="18" charset="0"/>
                <a:cs typeface="Times New Roman" panose="02020603050405020304" pitchFamily="18" charset="0"/>
              </a:rPr>
              <a:t>resin.</a:t>
            </a:r>
            <a:endParaRPr sz="3200" dirty="0">
              <a:latin typeface="Times New Roman" panose="02020603050405020304" pitchFamily="18" charset="0"/>
              <a:cs typeface="Times New Roman" panose="02020603050405020304" pitchFamily="18" charset="0"/>
            </a:endParaRPr>
          </a:p>
          <a:p>
            <a:pPr marL="469265" marR="299720" indent="-457200" algn="just">
              <a:lnSpc>
                <a:spcPct val="100000"/>
              </a:lnSpc>
              <a:buClr>
                <a:srgbClr val="71A276"/>
              </a:buClr>
              <a:buSzPct val="70312"/>
              <a:buFont typeface="Wingdings" panose="05000000000000000000" pitchFamily="2" charset="2"/>
              <a:buChar char="v"/>
              <a:tabLst>
                <a:tab pos="305435" algn="l"/>
              </a:tabLst>
            </a:pPr>
            <a:r>
              <a:rPr sz="3200" dirty="0">
                <a:latin typeface="Times New Roman" panose="02020603050405020304" pitchFamily="18" charset="0"/>
                <a:cs typeface="Times New Roman" panose="02020603050405020304" pitchFamily="18" charset="0"/>
              </a:rPr>
              <a:t>If exposed to </a:t>
            </a:r>
            <a:r>
              <a:rPr sz="3200" spc="-5" dirty="0">
                <a:latin typeface="Times New Roman" panose="02020603050405020304" pitchFamily="18" charset="0"/>
                <a:cs typeface="Times New Roman" panose="02020603050405020304" pitchFamily="18" charset="0"/>
              </a:rPr>
              <a:t>enough heat, melamine </a:t>
            </a:r>
            <a:r>
              <a:rPr sz="3200" spc="-170" dirty="0">
                <a:latin typeface="Times New Roman" panose="02020603050405020304" pitchFamily="18" charset="0"/>
                <a:cs typeface="Times New Roman" panose="02020603050405020304" pitchFamily="18" charset="0"/>
              </a:rPr>
              <a:t>will  </a:t>
            </a:r>
            <a:r>
              <a:rPr sz="3200" spc="-5" dirty="0">
                <a:latin typeface="Times New Roman" panose="02020603050405020304" pitchFamily="18" charset="0"/>
                <a:cs typeface="Times New Roman" panose="02020603050405020304" pitchFamily="18" charset="0"/>
              </a:rPr>
              <a:t>decompose. For this </a:t>
            </a:r>
            <a:r>
              <a:rPr sz="3200" dirty="0">
                <a:latin typeface="Times New Roman" panose="02020603050405020304" pitchFamily="18" charset="0"/>
                <a:cs typeface="Times New Roman" panose="02020603050405020304" pitchFamily="18" charset="0"/>
              </a:rPr>
              <a:t>reason, </a:t>
            </a:r>
            <a:r>
              <a:rPr sz="3200" spc="-5" dirty="0">
                <a:latin typeface="Times New Roman" panose="02020603050405020304" pitchFamily="18" charset="0"/>
                <a:cs typeface="Times New Roman" panose="02020603050405020304" pitchFamily="18" charset="0"/>
              </a:rPr>
              <a:t>melamine  </a:t>
            </a:r>
            <a:r>
              <a:rPr sz="3200" dirty="0">
                <a:latin typeface="Times New Roman" panose="02020603050405020304" pitchFamily="18" charset="0"/>
                <a:cs typeface="Times New Roman" panose="02020603050405020304" pitchFamily="18" charset="0"/>
              </a:rPr>
              <a:t>dishware </a:t>
            </a:r>
            <a:r>
              <a:rPr sz="3200" spc="-5" dirty="0">
                <a:latin typeface="Times New Roman" panose="02020603050405020304" pitchFamily="18" charset="0"/>
                <a:cs typeface="Times New Roman" panose="02020603050405020304" pitchFamily="18" charset="0"/>
              </a:rPr>
              <a:t>should not be </a:t>
            </a:r>
            <a:r>
              <a:rPr sz="3200" dirty="0">
                <a:latin typeface="Times New Roman" panose="02020603050405020304" pitchFamily="18" charset="0"/>
                <a:cs typeface="Times New Roman" panose="02020603050405020304" pitchFamily="18" charset="0"/>
              </a:rPr>
              <a:t>exposed to </a:t>
            </a:r>
            <a:r>
              <a:rPr sz="3200" spc="-5" dirty="0">
                <a:latin typeface="Times New Roman" panose="02020603050405020304" pitchFamily="18" charset="0"/>
                <a:cs typeface="Times New Roman" panose="02020603050405020304" pitchFamily="18" charset="0"/>
              </a:rPr>
              <a:t>high  temperatures </a:t>
            </a:r>
            <a:r>
              <a:rPr sz="3200" dirty="0">
                <a:latin typeface="Times New Roman" panose="02020603050405020304" pitchFamily="18" charset="0"/>
                <a:cs typeface="Times New Roman" panose="02020603050405020304" pitchFamily="18" charset="0"/>
              </a:rPr>
              <a:t>like </a:t>
            </a:r>
            <a:r>
              <a:rPr sz="3200" spc="-5" dirty="0">
                <a:latin typeface="Times New Roman" panose="02020603050405020304" pitchFamily="18" charset="0"/>
                <a:cs typeface="Times New Roman" panose="02020603050405020304" pitchFamily="18" charset="0"/>
              </a:rPr>
              <a:t>those </a:t>
            </a:r>
            <a:r>
              <a:rPr sz="3200" dirty="0">
                <a:latin typeface="Times New Roman" panose="02020603050405020304" pitchFamily="18" charset="0"/>
                <a:cs typeface="Times New Roman" panose="02020603050405020304" pitchFamily="18" charset="0"/>
              </a:rPr>
              <a:t>in the oven </a:t>
            </a:r>
            <a:r>
              <a:rPr sz="3200" spc="-5" dirty="0">
                <a:latin typeface="Times New Roman" panose="02020603050405020304" pitchFamily="18" charset="0"/>
                <a:cs typeface="Times New Roman" panose="02020603050405020304" pitchFamily="18" charset="0"/>
              </a:rPr>
              <a:t>and  </a:t>
            </a:r>
            <a:r>
              <a:rPr sz="3200" dirty="0">
                <a:latin typeface="Times New Roman" panose="02020603050405020304" pitchFamily="18" charset="0"/>
                <a:cs typeface="Times New Roman" panose="02020603050405020304" pitchFamily="18" charset="0"/>
              </a:rPr>
              <a:t>microwave.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35940" y="27709"/>
            <a:ext cx="7229475" cy="981075"/>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535940" y="1618614"/>
            <a:ext cx="7998460" cy="4104329"/>
          </a:xfrm>
          <a:prstGeom prst="rect">
            <a:avLst/>
          </a:prstGeom>
        </p:spPr>
        <p:txBody>
          <a:bodyPr vert="horz" wrap="square" lIns="0" tIns="13335" rIns="0" bIns="0" rtlCol="0">
            <a:spAutoFit/>
          </a:bodyPr>
          <a:lstStyle/>
          <a:p>
            <a:pPr marL="12065">
              <a:lnSpc>
                <a:spcPts val="3650"/>
              </a:lnSpc>
              <a:spcBef>
                <a:spcPts val="105"/>
              </a:spcBef>
              <a:buClr>
                <a:srgbClr val="71A276"/>
              </a:buClr>
              <a:buSzPct val="70312"/>
              <a:tabLst>
                <a:tab pos="305435" algn="l"/>
              </a:tabLst>
            </a:pPr>
            <a:r>
              <a:rPr lang="en-US" sz="3200" spc="-70" dirty="0" smtClean="0">
                <a:latin typeface="Times New Roman" panose="02020603050405020304" pitchFamily="18" charset="0"/>
                <a:cs typeface="Times New Roman" panose="02020603050405020304" pitchFamily="18" charset="0"/>
              </a:rPr>
              <a:t>   </a:t>
            </a:r>
            <a:r>
              <a:rPr lang="ar-IQ" sz="3200" spc="-70" dirty="0" smtClean="0">
                <a:latin typeface="Times New Roman" panose="02020603050405020304" pitchFamily="18" charset="0"/>
                <a:cs typeface="Times New Roman" panose="02020603050405020304" pitchFamily="18" charset="0"/>
              </a:rPr>
              <a:t>1</a:t>
            </a:r>
            <a:r>
              <a:rPr lang="en-US" sz="3200" spc="-70" dirty="0" smtClean="0">
                <a:latin typeface="Times New Roman" panose="02020603050405020304" pitchFamily="18" charset="0"/>
                <a:cs typeface="Times New Roman" panose="02020603050405020304" pitchFamily="18" charset="0"/>
              </a:rPr>
              <a:t>.</a:t>
            </a:r>
            <a:r>
              <a:rPr sz="3200" spc="-70" dirty="0" smtClean="0">
                <a:latin typeface="Times New Roman" panose="02020603050405020304" pitchFamily="18" charset="0"/>
                <a:cs typeface="Times New Roman" panose="02020603050405020304" pitchFamily="18" charset="0"/>
              </a:rPr>
              <a:t>Toxicity</a:t>
            </a:r>
            <a:r>
              <a:rPr sz="3200" spc="-70" dirty="0">
                <a:latin typeface="Times New Roman" panose="02020603050405020304" pitchFamily="18" charset="0"/>
                <a:cs typeface="Times New Roman" panose="02020603050405020304" pitchFamily="18" charset="0"/>
              </a:rPr>
              <a:t>,</a:t>
            </a:r>
            <a:r>
              <a:rPr sz="3200" spc="-35" dirty="0">
                <a:latin typeface="Times New Roman" panose="02020603050405020304" pitchFamily="18" charset="0"/>
                <a:cs typeface="Times New Roman" panose="02020603050405020304" pitchFamily="18" charset="0"/>
              </a:rPr>
              <a:t> </a:t>
            </a:r>
            <a:r>
              <a:rPr sz="3200" dirty="0">
                <a:latin typeface="Times New Roman" panose="02020603050405020304" pitchFamily="18" charset="0"/>
                <a:cs typeface="Times New Roman" panose="02020603050405020304" pitchFamily="18" charset="0"/>
              </a:rPr>
              <a:t>None</a:t>
            </a:r>
          </a:p>
          <a:p>
            <a:pPr marL="818516" lvl="1" indent="-514350">
              <a:lnSpc>
                <a:spcPts val="3454"/>
              </a:lnSpc>
              <a:buFont typeface="+mj-lt"/>
              <a:buAutoNum type="arabicPeriod"/>
              <a:tabLst>
                <a:tab pos="551180" algn="l"/>
              </a:tabLst>
            </a:pPr>
            <a:r>
              <a:rPr sz="3200" spc="-5" dirty="0">
                <a:latin typeface="Times New Roman" panose="02020603050405020304" pitchFamily="18" charset="0"/>
                <a:cs typeface="Times New Roman" panose="02020603050405020304" pitchFamily="18" charset="0"/>
              </a:rPr>
              <a:t>Extinguishing,</a:t>
            </a:r>
            <a:r>
              <a:rPr sz="3200" spc="-15" dirty="0">
                <a:latin typeface="Times New Roman" panose="02020603050405020304" pitchFamily="18" charset="0"/>
                <a:cs typeface="Times New Roman" panose="02020603050405020304" pitchFamily="18" charset="0"/>
              </a:rPr>
              <a:t> </a:t>
            </a:r>
            <a:r>
              <a:rPr sz="3200" spc="-5" dirty="0" smtClean="0">
                <a:latin typeface="Times New Roman" panose="02020603050405020304" pitchFamily="18" charset="0"/>
                <a:cs typeface="Times New Roman" panose="02020603050405020304" pitchFamily="18" charset="0"/>
              </a:rPr>
              <a:t>Self</a:t>
            </a:r>
            <a:r>
              <a:rPr lang="en-US" sz="3200" spc="-5" dirty="0" smtClean="0">
                <a:latin typeface="Times New Roman" panose="02020603050405020304" pitchFamily="18" charset="0"/>
                <a:cs typeface="Times New Roman" panose="02020603050405020304" pitchFamily="18" charset="0"/>
              </a:rPr>
              <a:t> </a:t>
            </a:r>
            <a:r>
              <a:rPr lang="ar-IQ" sz="3200" spc="-5" dirty="0" smtClean="0">
                <a:latin typeface="Times New Roman" panose="02020603050405020304" pitchFamily="18" charset="0"/>
                <a:cs typeface="Times New Roman" panose="02020603050405020304" pitchFamily="18" charset="0"/>
              </a:rPr>
              <a:t>اطفاء ذاتي </a:t>
            </a:r>
            <a:endParaRPr sz="3200" dirty="0">
              <a:latin typeface="Times New Roman" panose="02020603050405020304" pitchFamily="18" charset="0"/>
              <a:cs typeface="Times New Roman" panose="02020603050405020304" pitchFamily="18" charset="0"/>
            </a:endParaRPr>
          </a:p>
          <a:p>
            <a:pPr marL="818516" lvl="1" indent="-514350">
              <a:lnSpc>
                <a:spcPts val="3454"/>
              </a:lnSpc>
              <a:buFont typeface="+mj-lt"/>
              <a:buAutoNum type="arabicPeriod"/>
              <a:tabLst>
                <a:tab pos="551180" algn="l"/>
              </a:tabLst>
            </a:pPr>
            <a:r>
              <a:rPr sz="3200" spc="-5" dirty="0">
                <a:latin typeface="Times New Roman" panose="02020603050405020304" pitchFamily="18" charset="0"/>
                <a:cs typeface="Times New Roman" panose="02020603050405020304" pitchFamily="18" charset="0"/>
              </a:rPr>
              <a:t>Halogen Content,</a:t>
            </a:r>
            <a:r>
              <a:rPr sz="3200" spc="-60" dirty="0">
                <a:latin typeface="Times New Roman" panose="02020603050405020304" pitchFamily="18" charset="0"/>
                <a:cs typeface="Times New Roman" panose="02020603050405020304" pitchFamily="18" charset="0"/>
              </a:rPr>
              <a:t> </a:t>
            </a:r>
            <a:r>
              <a:rPr sz="3200" dirty="0" smtClean="0">
                <a:latin typeface="Times New Roman" panose="02020603050405020304" pitchFamily="18" charset="0"/>
                <a:cs typeface="Times New Roman" panose="02020603050405020304" pitchFamily="18" charset="0"/>
              </a:rPr>
              <a:t>None</a:t>
            </a:r>
            <a:r>
              <a:rPr lang="ar-IQ" sz="3200" dirty="0" smtClean="0">
                <a:latin typeface="Times New Roman" panose="02020603050405020304" pitchFamily="18" charset="0"/>
                <a:cs typeface="Times New Roman" panose="02020603050405020304" pitchFamily="18" charset="0"/>
              </a:rPr>
              <a:t> </a:t>
            </a:r>
            <a:endParaRPr sz="3200" dirty="0">
              <a:latin typeface="Times New Roman" panose="02020603050405020304" pitchFamily="18" charset="0"/>
              <a:cs typeface="Times New Roman" panose="02020603050405020304" pitchFamily="18" charset="0"/>
            </a:endParaRPr>
          </a:p>
          <a:p>
            <a:pPr marL="818516" lvl="1" indent="-514350">
              <a:lnSpc>
                <a:spcPts val="3454"/>
              </a:lnSpc>
              <a:buFont typeface="+mj-lt"/>
              <a:buAutoNum type="arabicPeriod"/>
              <a:tabLst>
                <a:tab pos="551180" algn="l"/>
              </a:tabLst>
            </a:pPr>
            <a:r>
              <a:rPr sz="3200" dirty="0">
                <a:latin typeface="Times New Roman" panose="02020603050405020304" pitchFamily="18" charset="0"/>
                <a:cs typeface="Times New Roman" panose="02020603050405020304" pitchFamily="18" charset="0"/>
              </a:rPr>
              <a:t>Electrically</a:t>
            </a:r>
            <a:r>
              <a:rPr sz="3200" spc="-30" dirty="0">
                <a:latin typeface="Times New Roman" panose="02020603050405020304" pitchFamily="18" charset="0"/>
                <a:cs typeface="Times New Roman" panose="02020603050405020304" pitchFamily="18" charset="0"/>
              </a:rPr>
              <a:t> </a:t>
            </a:r>
            <a:r>
              <a:rPr sz="3200" spc="-5" dirty="0">
                <a:latin typeface="Times New Roman" panose="02020603050405020304" pitchFamily="18" charset="0"/>
                <a:cs typeface="Times New Roman" panose="02020603050405020304" pitchFamily="18" charset="0"/>
              </a:rPr>
              <a:t>Insulating</a:t>
            </a:r>
            <a:endParaRPr sz="3200" dirty="0">
              <a:latin typeface="Times New Roman" panose="02020603050405020304" pitchFamily="18" charset="0"/>
              <a:cs typeface="Times New Roman" panose="02020603050405020304" pitchFamily="18" charset="0"/>
            </a:endParaRPr>
          </a:p>
          <a:p>
            <a:pPr marL="818516" lvl="1" indent="-514350">
              <a:lnSpc>
                <a:spcPts val="3454"/>
              </a:lnSpc>
              <a:buFont typeface="+mj-lt"/>
              <a:buAutoNum type="arabicPeriod"/>
              <a:tabLst>
                <a:tab pos="551180" algn="l"/>
              </a:tabLst>
            </a:pPr>
            <a:r>
              <a:rPr sz="3200" spc="-5" dirty="0">
                <a:latin typeface="Times New Roman" panose="02020603050405020304" pitchFamily="18" charset="0"/>
                <a:cs typeface="Times New Roman" panose="02020603050405020304" pitchFamily="18" charset="0"/>
              </a:rPr>
              <a:t>Hardness,</a:t>
            </a:r>
            <a:r>
              <a:rPr sz="3200" spc="-30" dirty="0">
                <a:latin typeface="Times New Roman" panose="02020603050405020304" pitchFamily="18" charset="0"/>
                <a:cs typeface="Times New Roman" panose="02020603050405020304" pitchFamily="18" charset="0"/>
              </a:rPr>
              <a:t> </a:t>
            </a:r>
            <a:r>
              <a:rPr sz="3200" dirty="0">
                <a:latin typeface="Times New Roman" panose="02020603050405020304" pitchFamily="18" charset="0"/>
                <a:cs typeface="Times New Roman" panose="02020603050405020304" pitchFamily="18" charset="0"/>
              </a:rPr>
              <a:t>High</a:t>
            </a:r>
          </a:p>
          <a:p>
            <a:pPr marL="818516" lvl="1" indent="-514350">
              <a:lnSpc>
                <a:spcPts val="3454"/>
              </a:lnSpc>
              <a:buFont typeface="+mj-lt"/>
              <a:buAutoNum type="arabicPeriod"/>
              <a:tabLst>
                <a:tab pos="551180" algn="l"/>
              </a:tabLst>
            </a:pPr>
            <a:r>
              <a:rPr lang="en-US" sz="3200" dirty="0" smtClean="0">
                <a:latin typeface="Times New Roman" panose="02020603050405020304" pitchFamily="18" charset="0"/>
                <a:cs typeface="Times New Roman" panose="02020603050405020304" pitchFamily="18" charset="0"/>
              </a:rPr>
              <a:t>Brightness</a:t>
            </a:r>
            <a:r>
              <a:rPr sz="3200" dirty="0" smtClean="0">
                <a:latin typeface="Times New Roman" panose="02020603050405020304" pitchFamily="18" charset="0"/>
                <a:cs typeface="Times New Roman" panose="02020603050405020304" pitchFamily="18" charset="0"/>
              </a:rPr>
              <a:t>,</a:t>
            </a:r>
            <a:r>
              <a:rPr sz="3200" spc="-15" dirty="0" smtClean="0">
                <a:latin typeface="Times New Roman" panose="02020603050405020304" pitchFamily="18" charset="0"/>
                <a:cs typeface="Times New Roman" panose="02020603050405020304" pitchFamily="18" charset="0"/>
              </a:rPr>
              <a:t> </a:t>
            </a:r>
            <a:r>
              <a:rPr sz="3200" dirty="0">
                <a:latin typeface="Times New Roman" panose="02020603050405020304" pitchFamily="18" charset="0"/>
                <a:cs typeface="Times New Roman" panose="02020603050405020304" pitchFamily="18" charset="0"/>
              </a:rPr>
              <a:t>High</a:t>
            </a:r>
          </a:p>
          <a:p>
            <a:pPr marL="818516" lvl="1" indent="-514350">
              <a:lnSpc>
                <a:spcPts val="3454"/>
              </a:lnSpc>
              <a:buFont typeface="+mj-lt"/>
              <a:buAutoNum type="arabicPeriod"/>
              <a:tabLst>
                <a:tab pos="551180" algn="l"/>
              </a:tabLst>
            </a:pPr>
            <a:r>
              <a:rPr sz="3200" dirty="0">
                <a:latin typeface="Times New Roman" panose="02020603050405020304" pitchFamily="18" charset="0"/>
                <a:cs typeface="Times New Roman" panose="02020603050405020304" pitchFamily="18" charset="0"/>
              </a:rPr>
              <a:t>Scratch</a:t>
            </a:r>
            <a:r>
              <a:rPr sz="3200" spc="-25" dirty="0">
                <a:latin typeface="Times New Roman" panose="02020603050405020304" pitchFamily="18" charset="0"/>
                <a:cs typeface="Times New Roman" panose="02020603050405020304" pitchFamily="18" charset="0"/>
              </a:rPr>
              <a:t> </a:t>
            </a:r>
            <a:r>
              <a:rPr sz="3200" dirty="0">
                <a:latin typeface="Times New Roman" panose="02020603050405020304" pitchFamily="18" charset="0"/>
                <a:cs typeface="Times New Roman" panose="02020603050405020304" pitchFamily="18" charset="0"/>
              </a:rPr>
              <a:t>Resistant</a:t>
            </a:r>
          </a:p>
          <a:p>
            <a:pPr marL="818516" lvl="1" indent="-514350">
              <a:lnSpc>
                <a:spcPts val="3454"/>
              </a:lnSpc>
              <a:buFont typeface="+mj-lt"/>
              <a:buAutoNum type="arabicPeriod"/>
              <a:tabLst>
                <a:tab pos="551180" algn="l"/>
              </a:tabLst>
            </a:pPr>
            <a:r>
              <a:rPr sz="3200" dirty="0">
                <a:latin typeface="Times New Roman" panose="02020603050405020304" pitchFamily="18" charset="0"/>
                <a:cs typeface="Times New Roman" panose="02020603050405020304" pitchFamily="18" charset="0"/>
              </a:rPr>
              <a:t>Copolymer</a:t>
            </a:r>
          </a:p>
          <a:p>
            <a:pPr marL="818516" lvl="1" indent="-514350">
              <a:lnSpc>
                <a:spcPts val="3650"/>
              </a:lnSpc>
              <a:buFont typeface="+mj-lt"/>
              <a:buAutoNum type="arabicPeriod"/>
              <a:tabLst>
                <a:tab pos="551180" algn="l"/>
              </a:tabLst>
            </a:pPr>
            <a:r>
              <a:rPr sz="3200" spc="-5" dirty="0">
                <a:latin typeface="Times New Roman" panose="02020603050405020304" pitchFamily="18" charset="0"/>
                <a:cs typeface="Times New Roman" panose="02020603050405020304" pitchFamily="18" charset="0"/>
              </a:rPr>
              <a:t>Strength, High</a:t>
            </a:r>
            <a:endParaRPr sz="3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715577" y="34636"/>
            <a:ext cx="3333750" cy="981075"/>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76200" y="1667382"/>
            <a:ext cx="8839200" cy="4445448"/>
          </a:xfrm>
          <a:prstGeom prst="rect">
            <a:avLst/>
          </a:prstGeom>
        </p:spPr>
        <p:txBody>
          <a:bodyPr vert="horz" wrap="square" lIns="0" tIns="13335" rIns="0" bIns="0" rtlCol="0">
            <a:spAutoFit/>
          </a:bodyPr>
          <a:lstStyle/>
          <a:p>
            <a:pPr marL="469265" marR="480059" indent="-457200">
              <a:lnSpc>
                <a:spcPct val="100000"/>
              </a:lnSpc>
              <a:spcBef>
                <a:spcPts val="105"/>
              </a:spcBef>
              <a:buClr>
                <a:srgbClr val="71A276"/>
              </a:buClr>
              <a:buSzPct val="70312"/>
              <a:buFont typeface="Wingdings" panose="05000000000000000000" pitchFamily="2" charset="2"/>
              <a:buChar char="Ø"/>
              <a:tabLst>
                <a:tab pos="305435" algn="l"/>
              </a:tabLst>
            </a:pPr>
            <a:r>
              <a:rPr sz="3200" dirty="0">
                <a:latin typeface="Times New Roman" panose="02020603050405020304" pitchFamily="18" charset="0"/>
                <a:cs typeface="Times New Roman" panose="02020603050405020304" pitchFamily="18" charset="0"/>
              </a:rPr>
              <a:t>Uses for </a:t>
            </a:r>
            <a:r>
              <a:rPr sz="3200" spc="-5" dirty="0">
                <a:latin typeface="Times New Roman" panose="02020603050405020304" pitchFamily="18" charset="0"/>
                <a:cs typeface="Times New Roman" panose="02020603050405020304" pitchFamily="18" charset="0"/>
              </a:rPr>
              <a:t>melamine include floor </a:t>
            </a:r>
            <a:r>
              <a:rPr sz="3200" spc="-5" dirty="0" smtClean="0">
                <a:latin typeface="Times New Roman" panose="02020603050405020304" pitchFamily="18" charset="0"/>
                <a:cs typeface="Times New Roman" panose="02020603050405020304" pitchFamily="18" charset="0"/>
              </a:rPr>
              <a:t>tiles</a:t>
            </a:r>
            <a:r>
              <a:rPr lang="ar-IQ" sz="3200" spc="-5" dirty="0" smtClean="0">
                <a:latin typeface="Times New Roman" panose="02020603050405020304" pitchFamily="18" charset="0"/>
                <a:cs typeface="Times New Roman" panose="02020603050405020304" pitchFamily="18" charset="0"/>
              </a:rPr>
              <a:t>بلاطات الارضيات </a:t>
            </a:r>
            <a:r>
              <a:rPr sz="3200" spc="-5" dirty="0" smtClean="0">
                <a:latin typeface="Times New Roman" panose="02020603050405020304" pitchFamily="18" charset="0"/>
                <a:cs typeface="Times New Roman" panose="02020603050405020304" pitchFamily="18" charset="0"/>
              </a:rPr>
              <a:t>,  </a:t>
            </a:r>
            <a:r>
              <a:rPr sz="3200" dirty="0">
                <a:latin typeface="Times New Roman" panose="02020603050405020304" pitchFamily="18" charset="0"/>
                <a:cs typeface="Times New Roman" panose="02020603050405020304" pitchFamily="18" charset="0"/>
              </a:rPr>
              <a:t>kitchenware, fire </a:t>
            </a:r>
            <a:r>
              <a:rPr sz="3200" spc="-5" dirty="0">
                <a:latin typeface="Times New Roman" panose="02020603050405020304" pitchFamily="18" charset="0"/>
                <a:cs typeface="Times New Roman" panose="02020603050405020304" pitchFamily="18" charset="0"/>
              </a:rPr>
              <a:t>retardant </a:t>
            </a:r>
            <a:r>
              <a:rPr sz="3200" dirty="0" smtClean="0">
                <a:latin typeface="Times New Roman" panose="02020603050405020304" pitchFamily="18" charset="0"/>
                <a:cs typeface="Times New Roman" panose="02020603050405020304" pitchFamily="18" charset="0"/>
              </a:rPr>
              <a:t>fabrics</a:t>
            </a:r>
            <a:r>
              <a:rPr lang="ar-IQ" sz="3200" dirty="0" smtClean="0">
                <a:latin typeface="Times New Roman" panose="02020603050405020304" pitchFamily="18" charset="0"/>
                <a:cs typeface="Times New Roman" panose="02020603050405020304" pitchFamily="18" charset="0"/>
              </a:rPr>
              <a:t>مواد مثبطة للحرائق </a:t>
            </a:r>
            <a:r>
              <a:rPr sz="3200" dirty="0" smtClean="0">
                <a:latin typeface="Times New Roman" panose="02020603050405020304" pitchFamily="18" charset="0"/>
                <a:cs typeface="Times New Roman" panose="02020603050405020304" pitchFamily="18" charset="0"/>
              </a:rPr>
              <a:t>,</a:t>
            </a:r>
            <a:r>
              <a:rPr sz="3200" spc="-165" dirty="0" smtClean="0">
                <a:latin typeface="Times New Roman" panose="02020603050405020304" pitchFamily="18" charset="0"/>
                <a:cs typeface="Times New Roman" panose="02020603050405020304" pitchFamily="18" charset="0"/>
              </a:rPr>
              <a:t> </a:t>
            </a:r>
            <a:r>
              <a:rPr sz="3200" spc="-5" dirty="0">
                <a:latin typeface="Times New Roman" panose="02020603050405020304" pitchFamily="18" charset="0"/>
                <a:cs typeface="Times New Roman" panose="02020603050405020304" pitchFamily="18" charset="0"/>
              </a:rPr>
              <a:t>and  commercial</a:t>
            </a:r>
            <a:r>
              <a:rPr sz="3200" spc="-50" dirty="0">
                <a:latin typeface="Times New Roman" panose="02020603050405020304" pitchFamily="18" charset="0"/>
                <a:cs typeface="Times New Roman" panose="02020603050405020304" pitchFamily="18" charset="0"/>
              </a:rPr>
              <a:t> </a:t>
            </a:r>
            <a:r>
              <a:rPr sz="3200" spc="-5" dirty="0" smtClean="0">
                <a:latin typeface="Times New Roman" panose="02020603050405020304" pitchFamily="18" charset="0"/>
                <a:cs typeface="Times New Roman" panose="02020603050405020304" pitchFamily="18" charset="0"/>
              </a:rPr>
              <a:t>filters</a:t>
            </a:r>
            <a:r>
              <a:rPr lang="ar-IQ" sz="3200" spc="-5" dirty="0" smtClean="0">
                <a:latin typeface="Times New Roman" panose="02020603050405020304" pitchFamily="18" charset="0"/>
                <a:cs typeface="Times New Roman" panose="02020603050405020304" pitchFamily="18" charset="0"/>
              </a:rPr>
              <a:t>فلاتر تقليدية </a:t>
            </a:r>
            <a:r>
              <a:rPr sz="3200" spc="-5" dirty="0" smtClean="0">
                <a:latin typeface="Times New Roman" panose="02020603050405020304" pitchFamily="18" charset="0"/>
                <a:cs typeface="Times New Roman" panose="02020603050405020304" pitchFamily="18" charset="0"/>
              </a:rPr>
              <a:t>.</a:t>
            </a:r>
            <a:endParaRPr sz="3200" dirty="0">
              <a:latin typeface="Times New Roman" panose="02020603050405020304" pitchFamily="18" charset="0"/>
              <a:cs typeface="Times New Roman" panose="02020603050405020304" pitchFamily="18" charset="0"/>
            </a:endParaRPr>
          </a:p>
          <a:p>
            <a:pPr marL="469265" marR="5080" indent="-457200">
              <a:lnSpc>
                <a:spcPct val="100000"/>
              </a:lnSpc>
              <a:buClr>
                <a:srgbClr val="71A276"/>
              </a:buClr>
              <a:buSzPct val="70312"/>
              <a:buFont typeface="Wingdings" panose="05000000000000000000" pitchFamily="2" charset="2"/>
              <a:buChar char="Ø"/>
              <a:tabLst>
                <a:tab pos="305435" algn="l"/>
              </a:tabLst>
            </a:pPr>
            <a:r>
              <a:rPr sz="3200" spc="-5" dirty="0">
                <a:latin typeface="Times New Roman" panose="02020603050405020304" pitchFamily="18" charset="0"/>
                <a:cs typeface="Times New Roman" panose="02020603050405020304" pitchFamily="18" charset="0"/>
              </a:rPr>
              <a:t>Melamine </a:t>
            </a:r>
            <a:r>
              <a:rPr sz="3200" dirty="0">
                <a:latin typeface="Times New Roman" panose="02020603050405020304" pitchFamily="18" charset="0"/>
                <a:cs typeface="Times New Roman" panose="02020603050405020304" pitchFamily="18" charset="0"/>
              </a:rPr>
              <a:t>is an </a:t>
            </a:r>
            <a:r>
              <a:rPr sz="3200" spc="-5" dirty="0">
                <a:latin typeface="Times New Roman" panose="02020603050405020304" pitchFamily="18" charset="0"/>
                <a:cs typeface="Times New Roman" panose="02020603050405020304" pitchFamily="18" charset="0"/>
              </a:rPr>
              <a:t>organic compound that </a:t>
            </a:r>
            <a:r>
              <a:rPr sz="3200" spc="-340" dirty="0">
                <a:latin typeface="Times New Roman" panose="02020603050405020304" pitchFamily="18" charset="0"/>
                <a:cs typeface="Times New Roman" panose="02020603050405020304" pitchFamily="18" charset="0"/>
              </a:rPr>
              <a:t>is  </a:t>
            </a:r>
            <a:r>
              <a:rPr sz="3200" spc="-5" dirty="0">
                <a:latin typeface="Times New Roman" panose="02020603050405020304" pitchFamily="18" charset="0"/>
                <a:cs typeface="Times New Roman" panose="02020603050405020304" pitchFamily="18" charset="0"/>
              </a:rPr>
              <a:t>often combined </a:t>
            </a:r>
            <a:r>
              <a:rPr sz="3200" dirty="0">
                <a:latin typeface="Times New Roman" panose="02020603050405020304" pitchFamily="18" charset="0"/>
                <a:cs typeface="Times New Roman" panose="02020603050405020304" pitchFamily="18" charset="0"/>
              </a:rPr>
              <a:t>with </a:t>
            </a:r>
            <a:r>
              <a:rPr sz="3200" b="1" spc="-5" dirty="0">
                <a:solidFill>
                  <a:srgbClr val="FF0000"/>
                </a:solidFill>
                <a:latin typeface="Times New Roman" panose="02020603050405020304" pitchFamily="18" charset="0"/>
                <a:cs typeface="Times New Roman" panose="02020603050405020304" pitchFamily="18" charset="0"/>
              </a:rPr>
              <a:t>formaldehyde</a:t>
            </a:r>
            <a:r>
              <a:rPr sz="3200" spc="-5" dirty="0">
                <a:latin typeface="Times New Roman" panose="02020603050405020304" pitchFamily="18" charset="0"/>
                <a:cs typeface="Times New Roman" panose="02020603050405020304" pitchFamily="18" charset="0"/>
              </a:rPr>
              <a:t> </a:t>
            </a:r>
            <a:r>
              <a:rPr sz="3200" dirty="0" smtClean="0">
                <a:latin typeface="Times New Roman" panose="02020603050405020304" pitchFamily="18" charset="0"/>
                <a:cs typeface="Times New Roman" panose="02020603050405020304" pitchFamily="18" charset="0"/>
              </a:rPr>
              <a:t>to</a:t>
            </a:r>
            <a:r>
              <a:rPr lang="ar-IQ" sz="3200" dirty="0" smtClean="0">
                <a:latin typeface="Times New Roman" panose="02020603050405020304" pitchFamily="18" charset="0"/>
                <a:cs typeface="Times New Roman" panose="02020603050405020304" pitchFamily="18" charset="0"/>
              </a:rPr>
              <a:t> </a:t>
            </a:r>
            <a:r>
              <a:rPr sz="3200" spc="-5" dirty="0" smtClean="0">
                <a:latin typeface="Times New Roman" panose="02020603050405020304" pitchFamily="18" charset="0"/>
                <a:cs typeface="Times New Roman" panose="02020603050405020304" pitchFamily="18" charset="0"/>
              </a:rPr>
              <a:t>produce </a:t>
            </a:r>
            <a:r>
              <a:rPr sz="3200" spc="-5" dirty="0">
                <a:latin typeface="Times New Roman" panose="02020603050405020304" pitchFamily="18" charset="0"/>
                <a:cs typeface="Times New Roman" panose="02020603050405020304" pitchFamily="18" charset="0"/>
              </a:rPr>
              <a:t>melamine, </a:t>
            </a:r>
            <a:r>
              <a:rPr sz="3200" dirty="0">
                <a:latin typeface="Times New Roman" panose="02020603050405020304" pitchFamily="18" charset="0"/>
                <a:cs typeface="Times New Roman" panose="02020603050405020304" pitchFamily="18" charset="0"/>
              </a:rPr>
              <a:t>a </a:t>
            </a:r>
            <a:r>
              <a:rPr sz="3200" spc="-5" dirty="0">
                <a:latin typeface="Times New Roman" panose="02020603050405020304" pitchFamily="18" charset="0"/>
                <a:cs typeface="Times New Roman" panose="02020603050405020304" pitchFamily="18" charset="0"/>
              </a:rPr>
              <a:t>synthetic </a:t>
            </a:r>
            <a:r>
              <a:rPr sz="3200" dirty="0">
                <a:latin typeface="Times New Roman" panose="02020603050405020304" pitchFamily="18" charset="0"/>
                <a:cs typeface="Times New Roman" panose="02020603050405020304" pitchFamily="18" charset="0"/>
              </a:rPr>
              <a:t>polymer  which is fire </a:t>
            </a:r>
            <a:r>
              <a:rPr sz="3200" spc="-5" dirty="0">
                <a:latin typeface="Times New Roman" panose="02020603050405020304" pitchFamily="18" charset="0"/>
                <a:cs typeface="Times New Roman" panose="02020603050405020304" pitchFamily="18" charset="0"/>
              </a:rPr>
              <a:t>resistant and heat</a:t>
            </a:r>
            <a:r>
              <a:rPr sz="3200" spc="-80" dirty="0">
                <a:latin typeface="Times New Roman" panose="02020603050405020304" pitchFamily="18" charset="0"/>
                <a:cs typeface="Times New Roman" panose="02020603050405020304" pitchFamily="18" charset="0"/>
              </a:rPr>
              <a:t> </a:t>
            </a:r>
            <a:r>
              <a:rPr sz="3200" spc="-5" dirty="0">
                <a:latin typeface="Times New Roman" panose="02020603050405020304" pitchFamily="18" charset="0"/>
                <a:cs typeface="Times New Roman" panose="02020603050405020304" pitchFamily="18" charset="0"/>
              </a:rPr>
              <a:t>tolerant.</a:t>
            </a:r>
            <a:endParaRPr sz="3200" dirty="0">
              <a:latin typeface="Times New Roman" panose="02020603050405020304" pitchFamily="18" charset="0"/>
              <a:cs typeface="Times New Roman" panose="02020603050405020304" pitchFamily="18" charset="0"/>
            </a:endParaRPr>
          </a:p>
          <a:p>
            <a:pPr marL="469265" indent="-457200" algn="just">
              <a:lnSpc>
                <a:spcPct val="100000"/>
              </a:lnSpc>
              <a:spcBef>
                <a:spcPts val="5"/>
              </a:spcBef>
              <a:buClr>
                <a:srgbClr val="71A276"/>
              </a:buClr>
              <a:buSzPct val="70312"/>
              <a:buFont typeface="Wingdings" panose="05000000000000000000" pitchFamily="2" charset="2"/>
              <a:buChar char="Ø"/>
              <a:tabLst>
                <a:tab pos="305435" algn="l"/>
              </a:tabLst>
            </a:pPr>
            <a:r>
              <a:rPr sz="3200" spc="-5" dirty="0">
                <a:latin typeface="Times New Roman" panose="02020603050405020304" pitchFamily="18" charset="0"/>
                <a:cs typeface="Times New Roman" panose="02020603050405020304" pitchFamily="18" charset="0"/>
              </a:rPr>
              <a:t>melamine releases</a:t>
            </a:r>
            <a:r>
              <a:rPr sz="3200" spc="-55" dirty="0">
                <a:latin typeface="Times New Roman" panose="02020603050405020304" pitchFamily="18" charset="0"/>
                <a:cs typeface="Times New Roman" panose="02020603050405020304" pitchFamily="18" charset="0"/>
              </a:rPr>
              <a:t> </a:t>
            </a:r>
            <a:r>
              <a:rPr sz="3200" spc="-35" dirty="0">
                <a:latin typeface="Times New Roman" panose="02020603050405020304" pitchFamily="18" charset="0"/>
                <a:cs typeface="Times New Roman" panose="02020603050405020304" pitchFamily="18" charset="0"/>
              </a:rPr>
              <a:t>water.</a:t>
            </a:r>
            <a:endParaRPr sz="3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0"/>
            <a:ext cx="9144000" cy="6718934"/>
            <a:chOff x="0" y="0"/>
            <a:chExt cx="9144000" cy="6718934"/>
          </a:xfrm>
        </p:grpSpPr>
        <p:sp>
          <p:nvSpPr>
            <p:cNvPr id="3" name="object 3"/>
            <p:cNvSpPr/>
            <p:nvPr/>
          </p:nvSpPr>
          <p:spPr>
            <a:xfrm>
              <a:off x="4064000" y="2286000"/>
              <a:ext cx="5079999" cy="43053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0" y="0"/>
              <a:ext cx="3962400" cy="3962400"/>
            </a:xfrm>
            <a:prstGeom prst="rect">
              <a:avLst/>
            </a:prstGeom>
            <a:blipFill>
              <a:blip r:embed="rId3" cstate="print"/>
              <a:stretch>
                <a:fillRect/>
              </a:stretch>
            </a:blipFill>
          </p:spPr>
          <p:txBody>
            <a:bodyPr wrap="square" lIns="0" tIns="0" rIns="0" bIns="0" rtlCol="0"/>
            <a:lstStyle/>
            <a:p>
              <a:endParaRPr/>
            </a:p>
          </p:txBody>
        </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52400" y="381000"/>
            <a:ext cx="8829675" cy="6578600"/>
            <a:chOff x="152400" y="140715"/>
            <a:chExt cx="8829675" cy="6578600"/>
          </a:xfrm>
        </p:grpSpPr>
        <p:sp>
          <p:nvSpPr>
            <p:cNvPr id="3" name="object 3"/>
            <p:cNvSpPr/>
            <p:nvPr/>
          </p:nvSpPr>
          <p:spPr>
            <a:xfrm>
              <a:off x="152400" y="152399"/>
              <a:ext cx="3552444" cy="53340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3810000" y="228600"/>
              <a:ext cx="5138674" cy="4191000"/>
            </a:xfrm>
            <a:prstGeom prst="rect">
              <a:avLst/>
            </a:prstGeom>
            <a:blipFill>
              <a:blip r:embed="rId3" cstate="print"/>
              <a:stretch>
                <a:fillRect/>
              </a:stretch>
            </a:blipFill>
          </p:spPr>
          <p:txBody>
            <a:bodyPr wrap="square" lIns="0" tIns="0" rIns="0" bIns="0" rtlCol="0"/>
            <a:lstStyle/>
            <a:p>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994350"/>
            <a:ext cx="8534400" cy="4062651"/>
          </a:xfrm>
          <a:prstGeom prst="rect">
            <a:avLst/>
          </a:prstGeom>
        </p:spPr>
        <p:txBody>
          <a:bodyPr wrap="square">
            <a:spAutoFit/>
          </a:bodyPr>
          <a:lstStyle/>
          <a:p>
            <a:pPr marL="342900" indent="-342900">
              <a:buAutoNum type="arabicPeriod"/>
            </a:pPr>
            <a:r>
              <a:rPr lang="en-US" dirty="0" smtClean="0">
                <a:latin typeface="Times New Roman" panose="02020603050405020304" pitchFamily="18" charset="0"/>
                <a:ea typeface="Cambria" panose="02040503050406030204" pitchFamily="18" charset="0"/>
              </a:rPr>
              <a:t>A  </a:t>
            </a:r>
            <a:r>
              <a:rPr lang="en-US" dirty="0">
                <a:latin typeface="Times New Roman" panose="02020603050405020304" pitchFamily="18" charset="0"/>
                <a:ea typeface="Cambria" panose="02040503050406030204" pitchFamily="18" charset="0"/>
              </a:rPr>
              <a:t>thermosetting  plastic,  or  thermoset,  solidifies    or  "sets"  irreversibly when  heated.  Thermosets  cannot  be  reshaped  by  heating. </a:t>
            </a:r>
            <a:endParaRPr lang="en-US" dirty="0" smtClean="0">
              <a:latin typeface="Times New Roman" panose="02020603050405020304" pitchFamily="18" charset="0"/>
              <a:ea typeface="Cambria" panose="02040503050406030204" pitchFamily="18" charset="0"/>
            </a:endParaRPr>
          </a:p>
          <a:p>
            <a:r>
              <a:rPr lang="en-US" dirty="0" smtClean="0">
                <a:latin typeface="Times New Roman" panose="02020603050405020304" pitchFamily="18" charset="0"/>
                <a:ea typeface="Cambria" panose="02040503050406030204" pitchFamily="18" charset="0"/>
              </a:rPr>
              <a:t> </a:t>
            </a:r>
          </a:p>
          <a:p>
            <a:r>
              <a:rPr lang="en-US" sz="2000" b="1" i="1" dirty="0" smtClean="0"/>
              <a:t>2. </a:t>
            </a:r>
            <a:r>
              <a:rPr lang="en-US" i="1" dirty="0" smtClean="0"/>
              <a:t>thermosets </a:t>
            </a:r>
            <a:r>
              <a:rPr lang="en-US" i="1" dirty="0"/>
              <a:t>do not melt upon heating but begin to </a:t>
            </a:r>
            <a:r>
              <a:rPr lang="en-US" i="1" dirty="0" smtClean="0"/>
              <a:t>decompose</a:t>
            </a:r>
          </a:p>
          <a:p>
            <a:endParaRPr lang="en-US" dirty="0"/>
          </a:p>
          <a:p>
            <a:r>
              <a:rPr lang="en-US" i="1" dirty="0" smtClean="0"/>
              <a:t>3. they  </a:t>
            </a:r>
            <a:r>
              <a:rPr lang="en-US" i="1" dirty="0"/>
              <a:t>cannot  easily  be  reprocessed  after  the  cross  linking  reaction  has</a:t>
            </a:r>
            <a:endParaRPr lang="en-US" dirty="0"/>
          </a:p>
          <a:p>
            <a:r>
              <a:rPr lang="en-US" dirty="0"/>
              <a:t> </a:t>
            </a:r>
          </a:p>
          <a:p>
            <a:r>
              <a:rPr lang="en-US" i="1" dirty="0"/>
              <a:t>occurred and hence recycling is </a:t>
            </a:r>
            <a:r>
              <a:rPr lang="en-US" i="1" dirty="0" smtClean="0"/>
              <a:t>difficult</a:t>
            </a:r>
          </a:p>
          <a:p>
            <a:endParaRPr lang="en-US" i="1" dirty="0" smtClean="0"/>
          </a:p>
          <a:p>
            <a:r>
              <a:rPr lang="en-US" sz="2000" b="1" i="1" dirty="0" smtClean="0"/>
              <a:t>4. </a:t>
            </a:r>
            <a:r>
              <a:rPr lang="en-US" i="1" dirty="0"/>
              <a:t>In  general  thermosets  have  high  thermal  </a:t>
            </a:r>
            <a:r>
              <a:rPr lang="en-US" i="1" dirty="0" smtClean="0"/>
              <a:t>stability, </a:t>
            </a:r>
            <a:r>
              <a:rPr lang="en-US" dirty="0" smtClean="0"/>
              <a:t>three-  </a:t>
            </a:r>
            <a:r>
              <a:rPr lang="en-US" dirty="0"/>
              <a:t>dimensional  networked  polymers  in  which  there  is </a:t>
            </a:r>
            <a:r>
              <a:rPr lang="en-US" dirty="0" err="1"/>
              <a:t>ahigh</a:t>
            </a:r>
            <a:r>
              <a:rPr lang="en-US" dirty="0"/>
              <a:t> degree of cross-linking between polymer chains</a:t>
            </a:r>
            <a:r>
              <a:rPr lang="en-US" dirty="0" smtClean="0"/>
              <a:t>.</a:t>
            </a:r>
          </a:p>
          <a:p>
            <a:endParaRPr lang="en-US" i="1" dirty="0" smtClean="0"/>
          </a:p>
          <a:p>
            <a:r>
              <a:rPr lang="en-US" sz="2000" b="1" i="1" dirty="0" smtClean="0"/>
              <a:t>5. </a:t>
            </a:r>
            <a:r>
              <a:rPr lang="en-US" dirty="0"/>
              <a:t>Therefore hard and rigid at room temperature and not </a:t>
            </a:r>
            <a:r>
              <a:rPr lang="en-US" i="1" dirty="0"/>
              <a:t>soften on heating. The  cross-linking  restricts  the  motion  of  the  chains  and  leads  to  a  rigid material</a:t>
            </a:r>
            <a:r>
              <a:rPr lang="en-US" i="1" dirty="0" smtClean="0"/>
              <a:t>.</a:t>
            </a:r>
            <a:endParaRPr lang="ar-IQ" dirty="0"/>
          </a:p>
        </p:txBody>
      </p:sp>
      <p:sp>
        <p:nvSpPr>
          <p:cNvPr id="3" name="Rectangle 2"/>
          <p:cNvSpPr/>
          <p:nvPr/>
        </p:nvSpPr>
        <p:spPr>
          <a:xfrm>
            <a:off x="228600" y="5334000"/>
            <a:ext cx="8534400" cy="1338828"/>
          </a:xfrm>
          <a:prstGeom prst="rect">
            <a:avLst/>
          </a:prstGeom>
        </p:spPr>
        <p:txBody>
          <a:bodyPr wrap="square">
            <a:spAutoFit/>
          </a:bodyPr>
          <a:lstStyle/>
          <a:p>
            <a:pPr marL="612140" marR="539750" algn="just">
              <a:lnSpc>
                <a:spcPct val="150000"/>
              </a:lnSpc>
              <a:spcBef>
                <a:spcPts val="0"/>
              </a:spcBef>
              <a:spcAft>
                <a:spcPts val="0"/>
              </a:spcAft>
            </a:pPr>
            <a:r>
              <a:rPr lang="en-US" b="1" dirty="0" smtClean="0">
                <a:latin typeface="Times New Roman" panose="02020603050405020304" pitchFamily="18" charset="0"/>
                <a:ea typeface="Cambria" panose="02040503050406030204" pitchFamily="18" charset="0"/>
                <a:cs typeface="Times New Roman" panose="02020603050405020304" pitchFamily="18" charset="0"/>
              </a:rPr>
              <a:t>Thermosets    </a:t>
            </a:r>
            <a:r>
              <a:rPr lang="en-US" b="1" dirty="0">
                <a:latin typeface="Times New Roman" panose="02020603050405020304" pitchFamily="18" charset="0"/>
                <a:ea typeface="Cambria" panose="02040503050406030204" pitchFamily="18" charset="0"/>
                <a:cs typeface="Times New Roman" panose="02020603050405020304" pitchFamily="18" charset="0"/>
              </a:rPr>
              <a:t>are    strong    and    durable.    They    primarily    are    used    in automobiles and construction. They also are used to make toys, varnishes, boat hulls, and glues.</a:t>
            </a:r>
            <a:endParaRPr lang="en-US" sz="1100" b="1" dirty="0">
              <a:effectLst/>
              <a:latin typeface="Times New Roman" panose="02020603050405020304" pitchFamily="18" charset="0"/>
              <a:ea typeface="Times New Roman" panose="02020603050405020304" pitchFamily="18" charset="0"/>
            </a:endParaRPr>
          </a:p>
        </p:txBody>
      </p:sp>
      <p:sp>
        <p:nvSpPr>
          <p:cNvPr id="4" name="Rectangle 3"/>
          <p:cNvSpPr/>
          <p:nvPr/>
        </p:nvSpPr>
        <p:spPr>
          <a:xfrm>
            <a:off x="1524000" y="152400"/>
            <a:ext cx="5687776" cy="707886"/>
          </a:xfrm>
          <a:prstGeom prst="rect">
            <a:avLst/>
          </a:prstGeom>
        </p:spPr>
        <p:txBody>
          <a:bodyPr wrap="none">
            <a:spAutoFit/>
          </a:bodyPr>
          <a:lstStyle/>
          <a:p>
            <a:r>
              <a:rPr lang="en-US" sz="4000" b="1" dirty="0" smtClean="0">
                <a:ln w="22225">
                  <a:solidFill>
                    <a:schemeClr val="accent2"/>
                  </a:solidFill>
                  <a:prstDash val="solid"/>
                </a:ln>
                <a:solidFill>
                  <a:schemeClr val="accent2">
                    <a:lumMod val="40000"/>
                    <a:lumOff val="60000"/>
                  </a:schemeClr>
                </a:solidFill>
                <a:latin typeface="Times New Roman" panose="02020603050405020304" pitchFamily="18" charset="0"/>
                <a:ea typeface="Cambria" panose="02040503050406030204" pitchFamily="18" charset="0"/>
              </a:rPr>
              <a:t>Thermosetting polymers </a:t>
            </a:r>
            <a:endParaRPr lang="ar-IQ" sz="4000" b="1" dirty="0">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1044835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1524000"/>
            <a:ext cx="8229600" cy="2308324"/>
          </a:xfrm>
          <a:prstGeom prst="rect">
            <a:avLst/>
          </a:prstGeom>
        </p:spPr>
        <p:txBody>
          <a:bodyPr wrap="square">
            <a:spAutoFit/>
          </a:bodyPr>
          <a:lstStyle/>
          <a:p>
            <a:r>
              <a:rPr lang="en-US" dirty="0" smtClean="0">
                <a:latin typeface="Times New Roman" panose="02020603050405020304" pitchFamily="18" charset="0"/>
                <a:ea typeface="Cambria" panose="02040503050406030204" pitchFamily="18" charset="0"/>
                <a:cs typeface="Times New Roman" panose="02020603050405020304" pitchFamily="18" charset="0"/>
              </a:rPr>
              <a:t>- stability</a:t>
            </a:r>
            <a:r>
              <a:rPr lang="en-US" dirty="0">
                <a:latin typeface="Times New Roman" panose="02020603050405020304" pitchFamily="18" charset="0"/>
                <a:ea typeface="Cambria" panose="02040503050406030204" pitchFamily="18" charset="0"/>
                <a:cs typeface="Times New Roman" panose="02020603050405020304" pitchFamily="18" charset="0"/>
              </a:rPr>
              <a:t>,   high   stiffness,   good   resistance   to   creep,   low   densities,   high electrical and thermal insulating properties</a:t>
            </a:r>
            <a:endParaRPr lang="en-US" sz="1100" dirty="0">
              <a:latin typeface="Times New Roman" panose="02020603050405020304" pitchFamily="18" charset="0"/>
              <a:ea typeface="Times New Roman" panose="02020603050405020304" pitchFamily="18" charset="0"/>
            </a:endParaRPr>
          </a:p>
          <a:p>
            <a:endParaRPr lang="en-US" dirty="0" smtClean="0"/>
          </a:p>
          <a:p>
            <a:r>
              <a:rPr lang="en-US" dirty="0" smtClean="0"/>
              <a:t>- Thermosetting </a:t>
            </a:r>
            <a:r>
              <a:rPr lang="en-US" dirty="0"/>
              <a:t>resins are used in molded and </a:t>
            </a:r>
            <a:r>
              <a:rPr lang="en-US" dirty="0" smtClean="0"/>
              <a:t>coated </a:t>
            </a:r>
            <a:r>
              <a:rPr lang="en-US" dirty="0"/>
              <a:t>plastics. They are first polymerized into a low-molecular-weight linear or slightly branched polymer or oligomer,   which   is   still   soluble,   fusible,   and   highly   reactive   during   final processing.</a:t>
            </a:r>
          </a:p>
          <a:p>
            <a:r>
              <a:rPr lang="en-US" dirty="0"/>
              <a:t>Thermoset resins are generally highly filled with  mineral fillers and glass fibers.</a:t>
            </a:r>
          </a:p>
        </p:txBody>
      </p:sp>
      <p:sp>
        <p:nvSpPr>
          <p:cNvPr id="4" name="Rectangle 3"/>
          <p:cNvSpPr/>
          <p:nvPr/>
        </p:nvSpPr>
        <p:spPr>
          <a:xfrm>
            <a:off x="304800" y="4114800"/>
            <a:ext cx="8229600" cy="1754326"/>
          </a:xfrm>
          <a:prstGeom prst="rect">
            <a:avLst/>
          </a:prstGeom>
        </p:spPr>
        <p:txBody>
          <a:bodyPr wrap="square">
            <a:spAutoFit/>
          </a:bodyPr>
          <a:lstStyle/>
          <a:p>
            <a:pPr algn="just"/>
            <a:r>
              <a:rPr lang="en-US" dirty="0"/>
              <a:t>Thermosets  are  generally  catalyzed  and/or  heated  to  finish  the  polymerization</a:t>
            </a:r>
          </a:p>
          <a:p>
            <a:pPr algn="just"/>
            <a:r>
              <a:rPr lang="en-US" dirty="0" smtClean="0"/>
              <a:t>reaction</a:t>
            </a:r>
            <a:r>
              <a:rPr lang="en-US" dirty="0"/>
              <a:t>, cross-linking them to almost infinite molecular weight. This step is often referred to as cure. Such cured polymers cannot be reprocessed or reshaped.</a:t>
            </a:r>
          </a:p>
          <a:p>
            <a:pPr algn="just"/>
            <a:r>
              <a:rPr lang="en-US" dirty="0"/>
              <a:t>The high filler loading and the high cross-link density of thermoset resins results in very  high  densities  and  very  low  ductility,  but  very  high  rigidity  and  good chemical resistance.</a:t>
            </a:r>
          </a:p>
        </p:txBody>
      </p:sp>
      <p:sp>
        <p:nvSpPr>
          <p:cNvPr id="5" name="Rectangle 4"/>
          <p:cNvSpPr/>
          <p:nvPr/>
        </p:nvSpPr>
        <p:spPr>
          <a:xfrm>
            <a:off x="1575712" y="348642"/>
            <a:ext cx="5687776" cy="707886"/>
          </a:xfrm>
          <a:prstGeom prst="rect">
            <a:avLst/>
          </a:prstGeom>
        </p:spPr>
        <p:txBody>
          <a:bodyPr wrap="none">
            <a:spAutoFit/>
          </a:bodyPr>
          <a:lstStyle/>
          <a:p>
            <a:r>
              <a:rPr lang="en-US" sz="4000" b="1" dirty="0" smtClean="0">
                <a:ln w="22225">
                  <a:solidFill>
                    <a:schemeClr val="accent2"/>
                  </a:solidFill>
                  <a:prstDash val="solid"/>
                </a:ln>
                <a:solidFill>
                  <a:schemeClr val="accent2">
                    <a:lumMod val="40000"/>
                    <a:lumOff val="60000"/>
                  </a:schemeClr>
                </a:solidFill>
                <a:latin typeface="Times New Roman" panose="02020603050405020304" pitchFamily="18" charset="0"/>
                <a:ea typeface="Cambria" panose="02040503050406030204" pitchFamily="18" charset="0"/>
              </a:rPr>
              <a:t>Thermosetting polymers </a:t>
            </a:r>
            <a:endParaRPr lang="ar-IQ" sz="4000" b="1" dirty="0">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2386175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229887"/>
            <a:ext cx="3348994" cy="584775"/>
          </a:xfrm>
          <a:prstGeom prst="rect">
            <a:avLst/>
          </a:prstGeom>
        </p:spPr>
        <p:txBody>
          <a:bodyPr wrap="none">
            <a:spAutoFit/>
          </a:bodyPr>
          <a:lstStyle/>
          <a:p>
            <a:r>
              <a:rPr lang="en-US" sz="3200" b="1" dirty="0">
                <a:ln w="22225">
                  <a:solidFill>
                    <a:schemeClr val="accent2"/>
                  </a:solidFill>
                  <a:prstDash val="solid"/>
                </a:ln>
                <a:solidFill>
                  <a:schemeClr val="accent2">
                    <a:lumMod val="40000"/>
                    <a:lumOff val="60000"/>
                  </a:schemeClr>
                </a:solidFill>
                <a:latin typeface="Arial" panose="020B0604020202020204" pitchFamily="34" charset="0"/>
                <a:ea typeface="Arial" panose="020B0604020202020204" pitchFamily="34" charset="0"/>
              </a:rPr>
              <a:t>Phenolic Resins</a:t>
            </a:r>
            <a:endParaRPr lang="ar-IQ" sz="3200" b="1" dirty="0">
              <a:ln w="22225">
                <a:solidFill>
                  <a:schemeClr val="accent2"/>
                </a:solidFill>
                <a:prstDash val="solid"/>
              </a:ln>
              <a:solidFill>
                <a:schemeClr val="accent2">
                  <a:lumMod val="40000"/>
                  <a:lumOff val="60000"/>
                </a:schemeClr>
              </a:solidFill>
            </a:endParaRPr>
          </a:p>
        </p:txBody>
      </p:sp>
      <p:sp>
        <p:nvSpPr>
          <p:cNvPr id="3" name="Rectangle 2"/>
          <p:cNvSpPr/>
          <p:nvPr/>
        </p:nvSpPr>
        <p:spPr>
          <a:xfrm>
            <a:off x="228600" y="2253496"/>
            <a:ext cx="8763000" cy="1785104"/>
          </a:xfrm>
          <a:prstGeom prst="rect">
            <a:avLst/>
          </a:prstGeom>
        </p:spPr>
        <p:txBody>
          <a:bodyPr wrap="square">
            <a:spAutoFit/>
          </a:bodyPr>
          <a:lstStyle/>
          <a:p>
            <a:r>
              <a:rPr lang="en-US" sz="2000" b="1" dirty="0">
                <a:latin typeface="Times New Roman" panose="02020603050405020304" pitchFamily="18" charset="0"/>
                <a:cs typeface="Times New Roman" panose="02020603050405020304" pitchFamily="18" charset="0"/>
              </a:rPr>
              <a:t>Phenolic resins </a:t>
            </a:r>
            <a:r>
              <a:rPr lang="en-US" dirty="0">
                <a:latin typeface="Times New Roman" panose="02020603050405020304" pitchFamily="18" charset="0"/>
                <a:cs typeface="Times New Roman" panose="02020603050405020304" pitchFamily="18" charset="0"/>
              </a:rPr>
              <a:t>combine the high reactivity of </a:t>
            </a:r>
            <a:r>
              <a:rPr lang="en-US" b="1" dirty="0">
                <a:solidFill>
                  <a:srgbClr val="FF0000"/>
                </a:solidFill>
                <a:latin typeface="Times New Roman" panose="02020603050405020304" pitchFamily="18" charset="0"/>
                <a:cs typeface="Times New Roman" panose="02020603050405020304" pitchFamily="18" charset="0"/>
              </a:rPr>
              <a:t>phenol and formaldehyde</a:t>
            </a:r>
            <a:r>
              <a:rPr lang="en-US" dirty="0">
                <a:latin typeface="Times New Roman" panose="02020603050405020304" pitchFamily="18" charset="0"/>
                <a:cs typeface="Times New Roman" panose="02020603050405020304" pitchFamily="18" charset="0"/>
              </a:rPr>
              <a:t> to form </a:t>
            </a:r>
            <a:r>
              <a:rPr lang="en-US" dirty="0" smtClean="0">
                <a:latin typeface="Times New Roman" panose="02020603050405020304" pitchFamily="18" charset="0"/>
                <a:cs typeface="Times New Roman" panose="02020603050405020304" pitchFamily="18" charset="0"/>
              </a:rPr>
              <a:t>polymers  </a:t>
            </a:r>
            <a:r>
              <a:rPr lang="en-US" dirty="0">
                <a:latin typeface="Times New Roman" panose="02020603050405020304" pitchFamily="18" charset="0"/>
                <a:cs typeface="Times New Roman" panose="02020603050405020304" pitchFamily="18" charset="0"/>
              </a:rPr>
              <a:t>and  oligomers  called  resoles  and  </a:t>
            </a:r>
            <a:r>
              <a:rPr lang="en-US" dirty="0" err="1" smtClean="0">
                <a:latin typeface="Times New Roman" panose="02020603050405020304" pitchFamily="18" charset="0"/>
                <a:cs typeface="Times New Roman" panose="02020603050405020304" pitchFamily="18" charset="0"/>
              </a:rPr>
              <a:t>novolacs</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These  materials  are combined with fibrous fillers to give a phenolic resin, which when heated provides rapid,  complete  cross-linking  into  highly  cured  structures.  The  high  </a:t>
            </a:r>
            <a:r>
              <a:rPr lang="en-US" dirty="0" err="1">
                <a:latin typeface="Times New Roman" panose="02020603050405020304" pitchFamily="18" charset="0"/>
                <a:cs typeface="Times New Roman" panose="02020603050405020304" pitchFamily="18" charset="0"/>
              </a:rPr>
              <a:t>crosslinked</a:t>
            </a:r>
            <a:r>
              <a:rPr lang="en-US" dirty="0">
                <a:latin typeface="Times New Roman" panose="02020603050405020304" pitchFamily="18" charset="0"/>
                <a:cs typeface="Times New Roman" panose="02020603050405020304" pitchFamily="18" charset="0"/>
              </a:rPr>
              <a:t> aromatic  structure  has  high  hardness,  rigidity,  strength,  heat  </a:t>
            </a:r>
            <a:r>
              <a:rPr lang="en-US" dirty="0" smtClean="0">
                <a:latin typeface="Times New Roman" panose="02020603050405020304" pitchFamily="18" charset="0"/>
                <a:cs typeface="Times New Roman" panose="02020603050405020304" pitchFamily="18" charset="0"/>
              </a:rPr>
              <a:t>resistance </a:t>
            </a:r>
            <a:r>
              <a:rPr lang="en-US" dirty="0">
                <a:latin typeface="Times New Roman" panose="02020603050405020304" pitchFamily="18" charset="0"/>
                <a:cs typeface="Times New Roman" panose="02020603050405020304" pitchFamily="18" charset="0"/>
              </a:rPr>
              <a:t>good electrical </a:t>
            </a:r>
            <a:r>
              <a:rPr lang="en-US" dirty="0" smtClean="0">
                <a:latin typeface="Times New Roman" panose="02020603050405020304" pitchFamily="18" charset="0"/>
                <a:cs typeface="Times New Roman" panose="02020603050405020304" pitchFamily="18" charset="0"/>
              </a:rPr>
              <a:t>properties. resistance</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and </a:t>
            </a:r>
            <a:r>
              <a:rPr lang="en-US" dirty="0">
                <a:latin typeface="Times New Roman" panose="02020603050405020304" pitchFamily="18" charset="0"/>
                <a:cs typeface="Times New Roman" panose="02020603050405020304" pitchFamily="18" charset="0"/>
              </a:rPr>
              <a:t>broad chemical resistance</a:t>
            </a:r>
          </a:p>
        </p:txBody>
      </p:sp>
      <p:sp>
        <p:nvSpPr>
          <p:cNvPr id="4" name="Rectangle 3"/>
          <p:cNvSpPr/>
          <p:nvPr/>
        </p:nvSpPr>
        <p:spPr>
          <a:xfrm>
            <a:off x="228600" y="4331494"/>
            <a:ext cx="8763000" cy="1231106"/>
          </a:xfrm>
          <a:prstGeom prst="rect">
            <a:avLst/>
          </a:prstGeom>
        </p:spPr>
        <p:txBody>
          <a:bodyPr wrap="square">
            <a:spAutoFit/>
          </a:bodyPr>
          <a:lstStyle/>
          <a:p>
            <a:r>
              <a:rPr lang="en-US" sz="2000" b="1" dirty="0">
                <a:latin typeface="Times New Roman" panose="02020603050405020304" pitchFamily="18" charset="0"/>
                <a:cs typeface="Times New Roman" panose="02020603050405020304" pitchFamily="18" charset="0"/>
              </a:rPr>
              <a:t>Uses. </a:t>
            </a:r>
            <a:r>
              <a:rPr lang="en-US" dirty="0">
                <a:latin typeface="Times New Roman" panose="02020603050405020304" pitchFamily="18" charset="0"/>
                <a:cs typeface="Times New Roman" panose="02020603050405020304" pitchFamily="18" charset="0"/>
              </a:rPr>
              <a:t>Phenolic applications include automotive uses (distributor caps, rotors, brake linings),   appliance   parts   (pot   </a:t>
            </a:r>
            <a:r>
              <a:rPr lang="en-US" dirty="0" smtClean="0">
                <a:latin typeface="Times New Roman" panose="02020603050405020304" pitchFamily="18" charset="0"/>
                <a:cs typeface="Times New Roman" panose="02020603050405020304" pitchFamily="18" charset="0"/>
              </a:rPr>
              <a:t>handles</a:t>
            </a:r>
            <a:r>
              <a:rPr lang="ar-IQ" dirty="0" smtClean="0">
                <a:latin typeface="Times New Roman" panose="02020603050405020304" pitchFamily="18" charset="0"/>
                <a:cs typeface="Times New Roman" panose="02020603050405020304" pitchFamily="18" charset="0"/>
              </a:rPr>
              <a:t>مقابض الاواني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knobs,   bases,   electrical   /electronic components   (connectors,   circuit   breakers,   switches),   and   as   an   adhesive   in laminated materials (e.g., plywood).</a:t>
            </a:r>
            <a:endParaRPr lang="ar-IQ" dirty="0">
              <a:latin typeface="Times New Roman" panose="02020603050405020304" pitchFamily="18" charset="0"/>
              <a:cs typeface="Times New Roman" panose="02020603050405020304" pitchFamily="18" charset="0"/>
            </a:endParaRPr>
          </a:p>
        </p:txBody>
      </p:sp>
      <p:sp>
        <p:nvSpPr>
          <p:cNvPr id="5" name="Rectangle 4"/>
          <p:cNvSpPr/>
          <p:nvPr/>
        </p:nvSpPr>
        <p:spPr>
          <a:xfrm>
            <a:off x="792035" y="251700"/>
            <a:ext cx="7636129" cy="707886"/>
          </a:xfrm>
          <a:prstGeom prst="rect">
            <a:avLst/>
          </a:prstGeom>
        </p:spPr>
        <p:txBody>
          <a:bodyPr wrap="none">
            <a:spAutoFit/>
          </a:bodyPr>
          <a:lstStyle/>
          <a:p>
            <a:r>
              <a:rPr lang="en-US" sz="4000" b="1" dirty="0" smtClean="0">
                <a:ln w="22225">
                  <a:solidFill>
                    <a:schemeClr val="accent2"/>
                  </a:solidFill>
                  <a:prstDash val="solid"/>
                </a:ln>
                <a:solidFill>
                  <a:schemeClr val="accent2">
                    <a:lumMod val="40000"/>
                    <a:lumOff val="60000"/>
                  </a:schemeClr>
                </a:solidFill>
                <a:latin typeface="Times New Roman" panose="02020603050405020304" pitchFamily="18" charset="0"/>
                <a:ea typeface="Cambria" panose="02040503050406030204" pitchFamily="18" charset="0"/>
              </a:rPr>
              <a:t>Types of thermosetting polymers </a:t>
            </a:r>
            <a:endParaRPr lang="ar-IQ" sz="4000" b="1" dirty="0">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1373603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0218" y="684550"/>
            <a:ext cx="2514601" cy="584775"/>
          </a:xfrm>
          <a:prstGeom prst="rect">
            <a:avLst/>
          </a:prstGeom>
        </p:spPr>
        <p:txBody>
          <a:bodyPr wrap="square">
            <a:spAutoFit/>
          </a:bodyPr>
          <a:lstStyle/>
          <a:p>
            <a:r>
              <a:rPr lang="en-US" sz="3200" b="1" dirty="0">
                <a:ln w="22225">
                  <a:solidFill>
                    <a:schemeClr val="accent2"/>
                  </a:solidFill>
                  <a:prstDash val="solid"/>
                </a:ln>
                <a:solidFill>
                  <a:schemeClr val="accent2">
                    <a:lumMod val="40000"/>
                    <a:lumOff val="60000"/>
                  </a:schemeClr>
                </a:solidFill>
              </a:rPr>
              <a:t>Epoxy Resins</a:t>
            </a:r>
            <a:endParaRPr lang="ar-IQ" sz="3200" b="1" dirty="0">
              <a:ln w="22225">
                <a:solidFill>
                  <a:schemeClr val="accent2"/>
                </a:solidFill>
                <a:prstDash val="solid"/>
              </a:ln>
              <a:solidFill>
                <a:schemeClr val="accent2">
                  <a:lumMod val="40000"/>
                  <a:lumOff val="60000"/>
                </a:schemeClr>
              </a:solidFill>
            </a:endParaRPr>
          </a:p>
        </p:txBody>
      </p:sp>
      <p:sp>
        <p:nvSpPr>
          <p:cNvPr id="3" name="Rectangle 2"/>
          <p:cNvSpPr/>
          <p:nvPr/>
        </p:nvSpPr>
        <p:spPr>
          <a:xfrm>
            <a:off x="381000" y="1447800"/>
            <a:ext cx="8001000" cy="2031325"/>
          </a:xfrm>
          <a:prstGeom prst="rect">
            <a:avLst/>
          </a:prstGeom>
        </p:spPr>
        <p:txBody>
          <a:bodyPr wrap="square">
            <a:spAutoFit/>
          </a:bodyPr>
          <a:lstStyle/>
          <a:p>
            <a:r>
              <a:rPr lang="en-US" dirty="0"/>
              <a:t>The most common epoxy resins are prepared from the reaction </a:t>
            </a:r>
            <a:r>
              <a:rPr lang="en-US" dirty="0">
                <a:solidFill>
                  <a:srgbClr val="FF0000"/>
                </a:solidFill>
              </a:rPr>
              <a:t>of </a:t>
            </a:r>
            <a:r>
              <a:rPr lang="en-US" dirty="0" err="1">
                <a:solidFill>
                  <a:srgbClr val="FF0000"/>
                </a:solidFill>
              </a:rPr>
              <a:t>bisphenol</a:t>
            </a:r>
            <a:r>
              <a:rPr lang="en-US" dirty="0">
                <a:solidFill>
                  <a:srgbClr val="FF0000"/>
                </a:solidFill>
              </a:rPr>
              <a:t> </a:t>
            </a:r>
            <a:r>
              <a:rPr lang="en-US" dirty="0"/>
              <a:t>A and </a:t>
            </a:r>
            <a:r>
              <a:rPr lang="en-US" dirty="0" err="1">
                <a:solidFill>
                  <a:srgbClr val="FF0000"/>
                </a:solidFill>
              </a:rPr>
              <a:t>epichlorohydrin</a:t>
            </a:r>
            <a:r>
              <a:rPr lang="en-US" dirty="0"/>
              <a:t> to yield low-molecular-weight resins that are liquid either at room temperature  or  on  warming.  Each  polymer  chain  usually  contains  two  or  more epoxide   groups.   The   high   reactivity   of   the   epoxide   groups   with   </a:t>
            </a:r>
            <a:r>
              <a:rPr lang="en-US" b="1" dirty="0">
                <a:solidFill>
                  <a:srgbClr val="FF0000"/>
                </a:solidFill>
              </a:rPr>
              <a:t>amines, anhydrides</a:t>
            </a:r>
            <a:r>
              <a:rPr lang="en-US" dirty="0"/>
              <a:t>,   and   other   curing   agents   provides   facile   </a:t>
            </a:r>
            <a:r>
              <a:rPr lang="en-US" dirty="0" smtClean="0"/>
              <a:t>conversion</a:t>
            </a:r>
            <a:r>
              <a:rPr lang="ar-IQ" dirty="0" smtClean="0"/>
              <a:t>تحول سهل </a:t>
            </a:r>
            <a:r>
              <a:rPr lang="en-US" dirty="0" smtClean="0"/>
              <a:t>   </a:t>
            </a:r>
            <a:r>
              <a:rPr lang="en-US" dirty="0"/>
              <a:t>into   highly </a:t>
            </a:r>
            <a:r>
              <a:rPr lang="en-US" dirty="0" err="1"/>
              <a:t>crosslinked</a:t>
            </a:r>
            <a:r>
              <a:rPr lang="en-US" dirty="0"/>
              <a:t>   materials.   Cured   epoxy   resins   exhibit   hardness,   </a:t>
            </a:r>
            <a:r>
              <a:rPr lang="en-US" dirty="0" err="1"/>
              <a:t>strength,heat</a:t>
            </a:r>
            <a:r>
              <a:rPr lang="en-US" dirty="0"/>
              <a:t> </a:t>
            </a:r>
            <a:endParaRPr lang="ar-IQ" dirty="0"/>
          </a:p>
        </p:txBody>
      </p:sp>
      <p:sp>
        <p:nvSpPr>
          <p:cNvPr id="4" name="Rectangle 3"/>
          <p:cNvSpPr/>
          <p:nvPr/>
        </p:nvSpPr>
        <p:spPr>
          <a:xfrm>
            <a:off x="381000" y="3657600"/>
            <a:ext cx="8001000" cy="1231106"/>
          </a:xfrm>
          <a:prstGeom prst="rect">
            <a:avLst/>
          </a:prstGeom>
        </p:spPr>
        <p:txBody>
          <a:bodyPr wrap="square">
            <a:spAutoFit/>
          </a:bodyPr>
          <a:lstStyle/>
          <a:p>
            <a:r>
              <a:rPr lang="en-US" sz="2000" b="1" dirty="0"/>
              <a:t>Uses.  </a:t>
            </a:r>
            <a:r>
              <a:rPr lang="en-US" dirty="0"/>
              <a:t>Epoxy  resins  are  used  in  glass  reinforced,  high-strength  composites  in aerospace,  pipes,  tanks,  pressure  vessels;  encapsulation  or  casting  of  various electrical  and  electronic  components  (printed  wiring  boards,  etc.);  adhesives; protective coatings in appliances, flooring, and industrial equipment; and sealants</a:t>
            </a:r>
            <a:endParaRPr lang="ar-IQ" dirty="0"/>
          </a:p>
        </p:txBody>
      </p:sp>
    </p:spTree>
    <p:extLst>
      <p:ext uri="{BB962C8B-B14F-4D97-AF65-F5344CB8AC3E}">
        <p14:creationId xmlns:p14="http://schemas.microsoft.com/office/powerpoint/2010/main" val="2363869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599" y="152400"/>
            <a:ext cx="4203395" cy="523220"/>
          </a:xfrm>
          <a:prstGeom prst="rect">
            <a:avLst/>
          </a:prstGeom>
        </p:spPr>
        <p:txBody>
          <a:bodyPr wrap="none">
            <a:spAutoFit/>
          </a:bodyPr>
          <a:lstStyle/>
          <a:p>
            <a:r>
              <a:rPr lang="en-US" sz="2800" b="1" dirty="0">
                <a:ln w="22225">
                  <a:solidFill>
                    <a:schemeClr val="accent2"/>
                  </a:solidFill>
                  <a:prstDash val="solid"/>
                </a:ln>
                <a:solidFill>
                  <a:schemeClr val="accent2">
                    <a:lumMod val="40000"/>
                    <a:lumOff val="60000"/>
                  </a:schemeClr>
                </a:solidFill>
                <a:latin typeface="Arial" panose="020B0604020202020204" pitchFamily="34" charset="0"/>
                <a:ea typeface="Arial" panose="020B0604020202020204" pitchFamily="34" charset="0"/>
              </a:rPr>
              <a:t>Unsaturated Polyesters</a:t>
            </a:r>
            <a:endParaRPr lang="ar-IQ" sz="2800" b="1" dirty="0">
              <a:ln w="22225">
                <a:solidFill>
                  <a:schemeClr val="accent2"/>
                </a:solidFill>
                <a:prstDash val="solid"/>
              </a:ln>
              <a:solidFill>
                <a:schemeClr val="accent2">
                  <a:lumMod val="40000"/>
                  <a:lumOff val="60000"/>
                </a:schemeClr>
              </a:solidFill>
            </a:endParaRPr>
          </a:p>
        </p:txBody>
      </p:sp>
      <p:sp>
        <p:nvSpPr>
          <p:cNvPr id="3" name="Rectangle 2"/>
          <p:cNvSpPr/>
          <p:nvPr/>
        </p:nvSpPr>
        <p:spPr>
          <a:xfrm>
            <a:off x="152399" y="814655"/>
            <a:ext cx="8839200" cy="4247317"/>
          </a:xfrm>
          <a:prstGeom prst="rect">
            <a:avLst/>
          </a:prstGeom>
        </p:spPr>
        <p:txBody>
          <a:bodyPr wrap="square">
            <a:spAutoFit/>
          </a:bodyPr>
          <a:lstStyle/>
          <a:p>
            <a:pPr algn="just"/>
            <a:r>
              <a:rPr lang="en-US" dirty="0"/>
              <a:t>Unsaturated polyesters are prepared by the condensation polymerization of </a:t>
            </a:r>
            <a:r>
              <a:rPr lang="en-US" dirty="0">
                <a:solidFill>
                  <a:srgbClr val="FF0000"/>
                </a:solidFill>
              </a:rPr>
              <a:t>various diols and maleic anhydride</a:t>
            </a:r>
            <a:r>
              <a:rPr lang="en-US" dirty="0"/>
              <a:t> to give a very viscous liquid that is dissolved in styrene monomer.  The  addition  of  styrene  lowers  the  viscosity  to  a  level  suitable  for </a:t>
            </a:r>
            <a:r>
              <a:rPr lang="en-US" dirty="0" smtClean="0"/>
              <a:t>impregnation</a:t>
            </a:r>
            <a:r>
              <a:rPr lang="ar-IQ" dirty="0" smtClean="0"/>
              <a:t>التطعيم </a:t>
            </a:r>
            <a:r>
              <a:rPr lang="en-US" dirty="0" smtClean="0"/>
              <a:t>  </a:t>
            </a:r>
            <a:r>
              <a:rPr lang="en-US" dirty="0"/>
              <a:t>and  </a:t>
            </a:r>
            <a:r>
              <a:rPr lang="en-US" dirty="0" smtClean="0"/>
              <a:t>lamination</a:t>
            </a:r>
            <a:r>
              <a:rPr lang="ar-IQ" dirty="0" smtClean="0"/>
              <a:t>عملية صنع الرقائق الزجاجية </a:t>
            </a:r>
            <a:r>
              <a:rPr lang="en-US" dirty="0" smtClean="0"/>
              <a:t>  </a:t>
            </a:r>
            <a:r>
              <a:rPr lang="en-US" dirty="0"/>
              <a:t>of  glass  fibers.  The  </a:t>
            </a:r>
            <a:r>
              <a:rPr lang="en-US" dirty="0" smtClean="0"/>
              <a:t>low-molecular weight  </a:t>
            </a:r>
            <a:r>
              <a:rPr lang="en-US" dirty="0"/>
              <a:t>polyester has  numerous (</a:t>
            </a:r>
            <a:r>
              <a:rPr lang="en-US" dirty="0" smtClean="0"/>
              <a:t>many)  (fumarate  </a:t>
            </a:r>
            <a:r>
              <a:rPr lang="en-US" dirty="0"/>
              <a:t>ester  </a:t>
            </a:r>
            <a:r>
              <a:rPr lang="en-US" dirty="0" smtClean="0"/>
              <a:t>units)  </a:t>
            </a:r>
            <a:r>
              <a:rPr lang="en-US" dirty="0"/>
              <a:t>that  provide  easy  reactivity  with  styrene monomer.   Properly   formulated   glass-reinforced   unsaturated   polyesters   are commonly referred to as </a:t>
            </a:r>
            <a:r>
              <a:rPr lang="en-US" b="1" dirty="0"/>
              <a:t>sheet molding compound (SMC</a:t>
            </a:r>
            <a:r>
              <a:rPr lang="en-US" dirty="0" smtClean="0"/>
              <a:t>) or</a:t>
            </a:r>
            <a:r>
              <a:rPr lang="en-US" dirty="0"/>
              <a:t> </a:t>
            </a:r>
            <a:r>
              <a:rPr lang="en-US" dirty="0" smtClean="0"/>
              <a:t>(</a:t>
            </a:r>
            <a:r>
              <a:rPr lang="en-US" b="1" dirty="0" smtClean="0"/>
              <a:t>sheet </a:t>
            </a:r>
            <a:r>
              <a:rPr lang="en-US" b="1" dirty="0" err="1"/>
              <a:t>moulding</a:t>
            </a:r>
            <a:r>
              <a:rPr lang="en-US" b="1" dirty="0"/>
              <a:t> composite</a:t>
            </a:r>
            <a:r>
              <a:rPr lang="en-US" dirty="0"/>
              <a:t> is a ready to </a:t>
            </a:r>
            <a:r>
              <a:rPr lang="en-US" dirty="0" err="1"/>
              <a:t>mould</a:t>
            </a:r>
            <a:r>
              <a:rPr lang="en-US" dirty="0"/>
              <a:t> </a:t>
            </a:r>
            <a:r>
              <a:rPr lang="en-US" dirty="0">
                <a:hlinkClick r:id="rId2" tooltip="Fiberglass"/>
              </a:rPr>
              <a:t>glass-</a:t>
            </a:r>
            <a:r>
              <a:rPr lang="en-US" dirty="0" err="1">
                <a:hlinkClick r:id="rId2" tooltip="Fiberglass"/>
              </a:rPr>
              <a:t>fibre</a:t>
            </a:r>
            <a:r>
              <a:rPr lang="en-US" dirty="0">
                <a:hlinkClick r:id="rId2" tooltip="Fiberglass"/>
              </a:rPr>
              <a:t> reinforced polyester</a:t>
            </a:r>
            <a:r>
              <a:rPr lang="en-US" dirty="0"/>
              <a:t> material primarily used in </a:t>
            </a:r>
            <a:r>
              <a:rPr lang="en-US" u="sng" dirty="0">
                <a:hlinkClick r:id="rId3"/>
              </a:rPr>
              <a:t>compression </a:t>
            </a:r>
            <a:r>
              <a:rPr lang="en-US" u="sng" dirty="0" err="1" smtClean="0">
                <a:hlinkClick r:id="rId3"/>
              </a:rPr>
              <a:t>moulding</a:t>
            </a:r>
            <a:r>
              <a:rPr lang="en-US" u="sng" dirty="0" smtClean="0"/>
              <a:t>)</a:t>
            </a:r>
            <a:r>
              <a:rPr lang="en-US" dirty="0" smtClean="0"/>
              <a:t>, </a:t>
            </a:r>
            <a:r>
              <a:rPr lang="en-US" dirty="0"/>
              <a:t>or reinforced plastics. In  combination  with  reinforcing  materials  such  as  </a:t>
            </a:r>
            <a:r>
              <a:rPr lang="en-US" dirty="0">
                <a:solidFill>
                  <a:srgbClr val="FF0000"/>
                </a:solidFill>
              </a:rPr>
              <a:t>glass  fiber</a:t>
            </a:r>
            <a:r>
              <a:rPr lang="en-US" dirty="0"/>
              <a:t>,  </a:t>
            </a:r>
            <a:r>
              <a:rPr lang="en-US" dirty="0">
                <a:solidFill>
                  <a:srgbClr val="FF0000"/>
                </a:solidFill>
              </a:rPr>
              <a:t>cured  resins</a:t>
            </a:r>
            <a:r>
              <a:rPr lang="en-US" dirty="0"/>
              <a:t>  </a:t>
            </a:r>
            <a:r>
              <a:rPr lang="en-US" b="1" dirty="0">
                <a:solidFill>
                  <a:srgbClr val="FF0000"/>
                </a:solidFill>
              </a:rPr>
              <a:t>offer outstanding strength, high rigidity, impact resistance, high strength-to-weight ratio, and chemical resistance. SMC typically is formulated with 50% calcium carbonate filler,  25%  long  glass  fiber,  and  25%  unsaturated  polyester.  The  highly  filled nature of SMC results in high density and brittle easily pitted surface</a:t>
            </a:r>
            <a:r>
              <a:rPr lang="en-US" dirty="0"/>
              <a:t>.</a:t>
            </a:r>
          </a:p>
          <a:p>
            <a:pPr algn="just"/>
            <a:r>
              <a:rPr lang="en-US" dirty="0"/>
              <a:t>Bulk molding compound (BMC) is formulated similar to SMC except -in. chopped glass is used. The shorter glass length gives easier process but lower strength and </a:t>
            </a:r>
            <a:endParaRPr lang="ar-IQ" dirty="0"/>
          </a:p>
        </p:txBody>
      </p:sp>
      <p:sp>
        <p:nvSpPr>
          <p:cNvPr id="4" name="Rectangle 3"/>
          <p:cNvSpPr/>
          <p:nvPr/>
        </p:nvSpPr>
        <p:spPr>
          <a:xfrm>
            <a:off x="228599" y="5189468"/>
            <a:ext cx="8686800" cy="1294072"/>
          </a:xfrm>
          <a:prstGeom prst="rect">
            <a:avLst/>
          </a:prstGeom>
        </p:spPr>
        <p:txBody>
          <a:bodyPr wrap="square">
            <a:spAutoFit/>
          </a:bodyPr>
          <a:lstStyle/>
          <a:p>
            <a:pPr marL="762635" marR="730250" algn="ctr">
              <a:lnSpc>
                <a:spcPct val="150000"/>
              </a:lnSpc>
              <a:spcBef>
                <a:spcPts val="25"/>
              </a:spcBef>
              <a:spcAft>
                <a:spcPts val="0"/>
              </a:spcAft>
            </a:pPr>
            <a:r>
              <a:rPr lang="en-US" b="1" i="1" dirty="0">
                <a:latin typeface="Times New Roman" panose="02020603050405020304" pitchFamily="18" charset="0"/>
                <a:ea typeface="Times New Roman" panose="02020603050405020304" pitchFamily="18" charset="0"/>
              </a:rPr>
              <a:t>Uses. </a:t>
            </a:r>
            <a:r>
              <a:rPr lang="en-US" dirty="0">
                <a:latin typeface="Times New Roman" panose="02020603050405020304" pitchFamily="18" charset="0"/>
                <a:ea typeface="Times New Roman" panose="02020603050405020304" pitchFamily="18" charset="0"/>
              </a:rPr>
              <a:t>The </a:t>
            </a:r>
            <a:r>
              <a:rPr lang="en-US" dirty="0" smtClean="0">
                <a:latin typeface="Times New Roman" panose="02020603050405020304" pitchFamily="18" charset="0"/>
                <a:ea typeface="Times New Roman" panose="02020603050405020304" pitchFamily="18" charset="0"/>
              </a:rPr>
              <a:t>prime(major) </a:t>
            </a:r>
            <a:r>
              <a:rPr lang="en-US" dirty="0">
                <a:latin typeface="Times New Roman" panose="02020603050405020304" pitchFamily="18" charset="0"/>
                <a:ea typeface="Times New Roman" panose="02020603050405020304" pitchFamily="18" charset="0"/>
              </a:rPr>
              <a:t>use of unsaturated polyesters is in combination with glass fibers in  high-strength  composites  and  in  </a:t>
            </a:r>
            <a:r>
              <a:rPr lang="en-US" dirty="0" smtClean="0">
                <a:latin typeface="Times New Roman" panose="02020603050405020304" pitchFamily="18" charset="0"/>
                <a:ea typeface="Times New Roman" panose="02020603050405020304" pitchFamily="18" charset="0"/>
              </a:rPr>
              <a:t>SMC(</a:t>
            </a:r>
            <a:r>
              <a:rPr lang="en-US" dirty="0"/>
              <a:t>Sheet Molding </a:t>
            </a:r>
            <a:r>
              <a:rPr lang="en-US" dirty="0" smtClean="0"/>
              <a:t>Compounds)</a:t>
            </a:r>
            <a:r>
              <a:rPr lang="en-US" dirty="0" smtClean="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and  </a:t>
            </a:r>
            <a:r>
              <a:rPr lang="en-US" dirty="0" smtClean="0">
                <a:latin typeface="Times New Roman" panose="02020603050405020304" pitchFamily="18" charset="0"/>
                <a:ea typeface="Times New Roman" panose="02020603050405020304" pitchFamily="18" charset="0"/>
              </a:rPr>
              <a:t>BMC(</a:t>
            </a:r>
            <a:r>
              <a:rPr lang="en-US" dirty="0"/>
              <a:t>Bulk </a:t>
            </a:r>
            <a:r>
              <a:rPr lang="en-US" dirty="0" smtClean="0"/>
              <a:t>Molding Compounds) </a:t>
            </a:r>
            <a:r>
              <a:rPr lang="en-US" dirty="0" smtClean="0">
                <a:latin typeface="Times New Roman" panose="02020603050405020304" pitchFamily="18" charset="0"/>
                <a:ea typeface="Times New Roman" panose="02020603050405020304" pitchFamily="18" charset="0"/>
              </a:rPr>
              <a:t>materials</a:t>
            </a:r>
            <a:r>
              <a:rPr lang="en-US" dirty="0">
                <a:latin typeface="Times New Roman" panose="02020603050405020304" pitchFamily="18" charset="0"/>
                <a:ea typeface="Times New Roman" panose="02020603050405020304" pitchFamily="18" charset="0"/>
              </a:rPr>
              <a:t>.  </a:t>
            </a:r>
            <a:endParaRPr lang="ar-IQ" dirty="0"/>
          </a:p>
        </p:txBody>
      </p:sp>
    </p:spTree>
    <p:extLst>
      <p:ext uri="{BB962C8B-B14F-4D97-AF65-F5344CB8AC3E}">
        <p14:creationId xmlns:p14="http://schemas.microsoft.com/office/powerpoint/2010/main" val="544492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914400"/>
            <a:ext cx="8382000" cy="2010230"/>
          </a:xfrm>
          <a:prstGeom prst="rect">
            <a:avLst/>
          </a:prstGeom>
        </p:spPr>
        <p:txBody>
          <a:bodyPr wrap="square">
            <a:spAutoFit/>
          </a:bodyPr>
          <a:lstStyle/>
          <a:p>
            <a:pPr marL="12700">
              <a:lnSpc>
                <a:spcPts val="1500"/>
              </a:lnSpc>
            </a:pPr>
            <a:r>
              <a:rPr lang="en-US" sz="2000" b="1" dirty="0">
                <a:latin typeface="Times New Roman" panose="02020603050405020304" pitchFamily="18" charset="0"/>
                <a:ea typeface="Times New Roman" panose="02020603050405020304" pitchFamily="18" charset="0"/>
              </a:rPr>
              <a:t>The  </a:t>
            </a:r>
            <a:r>
              <a:rPr lang="en-US" sz="2000" b="1" dirty="0" smtClean="0">
                <a:latin typeface="Times New Roman" panose="02020603050405020304" pitchFamily="18" charset="0"/>
                <a:ea typeface="Times New Roman" panose="02020603050405020304" pitchFamily="18" charset="0"/>
              </a:rPr>
              <a:t>applications</a:t>
            </a:r>
          </a:p>
          <a:p>
            <a:pPr marL="12700">
              <a:lnSpc>
                <a:spcPts val="1500"/>
              </a:lnSpc>
            </a:pPr>
            <a:endParaRPr lang="en-US" sz="1200" b="1" dirty="0">
              <a:latin typeface="Times New Roman" panose="02020603050405020304" pitchFamily="18" charset="0"/>
              <a:ea typeface="Times New Roman" panose="02020603050405020304" pitchFamily="18" charset="0"/>
            </a:endParaRPr>
          </a:p>
          <a:p>
            <a:pPr marL="12700" marR="0">
              <a:lnSpc>
                <a:spcPts val="1500"/>
              </a:lnSpc>
              <a:spcBef>
                <a:spcPts val="0"/>
              </a:spcBef>
              <a:spcAft>
                <a:spcPts val="0"/>
              </a:spcAft>
            </a:pPr>
            <a:r>
              <a:rPr lang="en-US" dirty="0" smtClean="0">
                <a:latin typeface="Times New Roman" panose="02020603050405020304" pitchFamily="18" charset="0"/>
                <a:ea typeface="Times New Roman" panose="02020603050405020304" pitchFamily="18" charset="0"/>
              </a:rPr>
              <a:t>include  </a:t>
            </a:r>
            <a:r>
              <a:rPr lang="en-US" dirty="0">
                <a:latin typeface="Times New Roman" panose="02020603050405020304" pitchFamily="18" charset="0"/>
                <a:ea typeface="Times New Roman" panose="02020603050405020304" pitchFamily="18" charset="0"/>
              </a:rPr>
              <a:t>transportation  markets  (large  body  parts  for  automobiles</a:t>
            </a:r>
            <a:r>
              <a:rPr lang="en-US" dirty="0" smtClean="0">
                <a:latin typeface="Times New Roman" panose="02020603050405020304" pitchFamily="18" charset="0"/>
                <a:ea typeface="Times New Roman" panose="02020603050405020304" pitchFamily="18" charset="0"/>
              </a:rPr>
              <a:t>, trucks</a:t>
            </a:r>
            <a:r>
              <a:rPr lang="en-US" dirty="0">
                <a:latin typeface="Times New Roman" panose="02020603050405020304" pitchFamily="18" charset="0"/>
                <a:ea typeface="Times New Roman" panose="02020603050405020304" pitchFamily="18" charset="0"/>
              </a:rPr>
              <a:t>,  trailers,</a:t>
            </a:r>
            <a:endParaRPr lang="en-US" sz="1100" dirty="0">
              <a:latin typeface="Times New Roman" panose="02020603050405020304" pitchFamily="18" charset="0"/>
              <a:ea typeface="Times New Roman" panose="02020603050405020304" pitchFamily="18" charset="0"/>
            </a:endParaRPr>
          </a:p>
          <a:p>
            <a:pPr>
              <a:lnSpc>
                <a:spcPts val="800"/>
              </a:lnSpc>
              <a:spcBef>
                <a:spcPts val="10"/>
              </a:spcBef>
            </a:pPr>
            <a:r>
              <a:rPr lang="en-US" sz="1000" dirty="0">
                <a:latin typeface="Times New Roman" panose="02020603050405020304" pitchFamily="18" charset="0"/>
                <a:ea typeface="Times New Roman" panose="02020603050405020304" pitchFamily="18" charset="0"/>
              </a:rPr>
              <a:t> </a:t>
            </a:r>
            <a:endParaRPr lang="en-US" sz="1100" dirty="0">
              <a:latin typeface="Times New Roman" panose="02020603050405020304" pitchFamily="18" charset="0"/>
              <a:ea typeface="Times New Roman" panose="02020603050405020304" pitchFamily="18" charset="0"/>
            </a:endParaRPr>
          </a:p>
          <a:p>
            <a:pPr marL="12700" marR="0">
              <a:lnSpc>
                <a:spcPct val="149000"/>
              </a:lnSpc>
              <a:spcBef>
                <a:spcPts val="0"/>
              </a:spcBef>
              <a:spcAft>
                <a:spcPts val="0"/>
              </a:spcAft>
            </a:pPr>
            <a:r>
              <a:rPr lang="en-US" dirty="0">
                <a:latin typeface="Times New Roman" panose="02020603050405020304" pitchFamily="18" charset="0"/>
                <a:ea typeface="Times New Roman" panose="02020603050405020304" pitchFamily="18" charset="0"/>
              </a:rPr>
              <a:t>buses,  and  aircraft</a:t>
            </a:r>
            <a:r>
              <a:rPr lang="en-US" dirty="0" smtClean="0">
                <a:latin typeface="Times New Roman" panose="02020603050405020304" pitchFamily="18" charset="0"/>
                <a:ea typeface="Times New Roman" panose="02020603050405020304" pitchFamily="18" charset="0"/>
              </a:rPr>
              <a:t>)</a:t>
            </a:r>
            <a:r>
              <a:rPr lang="ar-IQ" dirty="0"/>
              <a:t> المقطورات والحافلات والطائرات</a:t>
            </a:r>
            <a:r>
              <a:rPr lang="en-US" dirty="0" smtClean="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marine  markets  (small-  to  medium-sized  boat  hulls  and associated marine equipment), building panels, housing and bathroom components</a:t>
            </a:r>
            <a:endParaRPr lang="en-US" sz="1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842559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5678" y="533400"/>
            <a:ext cx="2613216" cy="584775"/>
          </a:xfrm>
          <a:prstGeom prst="rect">
            <a:avLst/>
          </a:prstGeom>
        </p:spPr>
        <p:txBody>
          <a:bodyPr wrap="none">
            <a:spAutoFit/>
          </a:bodyPr>
          <a:lstStyle/>
          <a:p>
            <a:r>
              <a:rPr lang="en-US" sz="3200" b="1" dirty="0">
                <a:ln w="22225">
                  <a:solidFill>
                    <a:schemeClr val="accent2"/>
                  </a:solidFill>
                  <a:prstDash val="solid"/>
                </a:ln>
                <a:solidFill>
                  <a:schemeClr val="accent2">
                    <a:lumMod val="40000"/>
                    <a:lumOff val="60000"/>
                  </a:schemeClr>
                </a:solidFill>
                <a:latin typeface="Times New Roman" panose="02020603050405020304" pitchFamily="18" charset="0"/>
                <a:ea typeface="Arial" panose="020B0604020202020204" pitchFamily="34" charset="0"/>
                <a:cs typeface="Times New Roman" panose="02020603050405020304" pitchFamily="18" charset="0"/>
              </a:rPr>
              <a:t>Amino Resins</a:t>
            </a:r>
            <a:endParaRPr lang="ar-IQ" sz="3200" b="1" dirty="0">
              <a:ln w="22225">
                <a:solidFill>
                  <a:schemeClr val="accent2"/>
                </a:solidFill>
                <a:prstDash val="solid"/>
              </a:ln>
              <a:solidFill>
                <a:schemeClr val="accent2">
                  <a:lumMod val="40000"/>
                  <a:lumOff val="60000"/>
                </a:schemeClr>
              </a:solidFill>
              <a:latin typeface="Times New Roman" panose="02020603050405020304" pitchFamily="18" charset="0"/>
              <a:cs typeface="Times New Roman" panose="02020603050405020304" pitchFamily="18" charset="0"/>
            </a:endParaRPr>
          </a:p>
        </p:txBody>
      </p:sp>
      <p:sp>
        <p:nvSpPr>
          <p:cNvPr id="3" name="Rectangle 2"/>
          <p:cNvSpPr/>
          <p:nvPr/>
        </p:nvSpPr>
        <p:spPr>
          <a:xfrm>
            <a:off x="185678" y="1295400"/>
            <a:ext cx="8610600" cy="3724096"/>
          </a:xfrm>
          <a:prstGeom prst="rect">
            <a:avLst/>
          </a:prstGeom>
        </p:spPr>
        <p:txBody>
          <a:bodyPr wrap="square">
            <a:spAutoFit/>
          </a:bodyPr>
          <a:lstStyle/>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two main members of the amino family of thermosets are the </a:t>
            </a:r>
            <a:r>
              <a:rPr lang="en-US" b="1" dirty="0">
                <a:solidFill>
                  <a:srgbClr val="FF0000"/>
                </a:solidFill>
                <a:latin typeface="Times New Roman" panose="02020603050405020304" pitchFamily="18" charset="0"/>
                <a:cs typeface="Times New Roman" panose="02020603050405020304" pitchFamily="18" charset="0"/>
              </a:rPr>
              <a:t>melamine</a:t>
            </a:r>
            <a:r>
              <a:rPr lang="en-US" dirty="0">
                <a:latin typeface="Times New Roman" panose="02020603050405020304" pitchFamily="18" charset="0"/>
                <a:cs typeface="Times New Roman" panose="02020603050405020304" pitchFamily="18" charset="0"/>
              </a:rPr>
              <a:t> and </a:t>
            </a:r>
            <a:r>
              <a:rPr lang="en-US" b="1" dirty="0" smtClean="0">
                <a:solidFill>
                  <a:srgbClr val="FF0000"/>
                </a:solidFill>
                <a:latin typeface="Times New Roman" panose="02020603050405020304" pitchFamily="18" charset="0"/>
                <a:cs typeface="Times New Roman" panose="02020603050405020304" pitchFamily="18" charset="0"/>
              </a:rPr>
              <a:t>urea</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resins.  They  are  prepared  from  the  reaction  of  </a:t>
            </a:r>
            <a:r>
              <a:rPr lang="en-US" b="1" dirty="0">
                <a:solidFill>
                  <a:srgbClr val="FF0000"/>
                </a:solidFill>
                <a:latin typeface="Times New Roman" panose="02020603050405020304" pitchFamily="18" charset="0"/>
                <a:cs typeface="Times New Roman" panose="02020603050405020304" pitchFamily="18" charset="0"/>
              </a:rPr>
              <a:t>melamine  and  urea  </a:t>
            </a:r>
            <a:r>
              <a:rPr lang="en-US" dirty="0">
                <a:latin typeface="Times New Roman" panose="02020603050405020304" pitchFamily="18" charset="0"/>
                <a:cs typeface="Times New Roman" panose="02020603050405020304" pitchFamily="18" charset="0"/>
              </a:rPr>
              <a:t>with formaldehyde.   In   general,   these   materials   exhibit   </a:t>
            </a:r>
            <a:r>
              <a:rPr lang="en-US" b="1" dirty="0">
                <a:solidFill>
                  <a:srgbClr val="FF0000"/>
                </a:solidFill>
                <a:latin typeface="Times New Roman" panose="02020603050405020304" pitchFamily="18" charset="0"/>
                <a:cs typeface="Times New Roman" panose="02020603050405020304" pitchFamily="18" charset="0"/>
              </a:rPr>
              <a:t>extreme   hardness</a:t>
            </a:r>
            <a:r>
              <a:rPr lang="en-US" dirty="0">
                <a:latin typeface="Times New Roman" panose="02020603050405020304" pitchFamily="18" charset="0"/>
                <a:cs typeface="Times New Roman" panose="02020603050405020304" pitchFamily="18" charset="0"/>
              </a:rPr>
              <a:t>,   </a:t>
            </a:r>
            <a:r>
              <a:rPr lang="en-US" b="1" dirty="0">
                <a:solidFill>
                  <a:srgbClr val="FF0000"/>
                </a:solidFill>
                <a:latin typeface="Times New Roman" panose="02020603050405020304" pitchFamily="18" charset="0"/>
                <a:cs typeface="Times New Roman" panose="02020603050405020304" pitchFamily="18" charset="0"/>
              </a:rPr>
              <a:t>scratch</a:t>
            </a:r>
            <a:r>
              <a:rPr lang="en-US" dirty="0">
                <a:latin typeface="Times New Roman" panose="02020603050405020304" pitchFamily="18" charset="0"/>
                <a:cs typeface="Times New Roman" panose="02020603050405020304" pitchFamily="18" charset="0"/>
              </a:rPr>
              <a:t> resistance, electrical resistance, and chemical resistance</a:t>
            </a:r>
            <a:r>
              <a:rPr lang="en-US" dirty="0" smtClean="0">
                <a:latin typeface="Times New Roman" panose="02020603050405020304" pitchFamily="18" charset="0"/>
                <a:cs typeface="Times New Roman" panose="02020603050405020304" pitchFamily="18" charset="0"/>
              </a:rPr>
              <a:t>.</a:t>
            </a: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Uses.   </a:t>
            </a:r>
            <a:r>
              <a:rPr lang="en-US" dirty="0">
                <a:latin typeface="Times New Roman" panose="02020603050405020304" pitchFamily="18" charset="0"/>
                <a:cs typeface="Times New Roman" panose="02020603050405020304" pitchFamily="18" charset="0"/>
              </a:rPr>
              <a:t>Melamine   resins   find   use   in   colorful,   rugged   dinnerware,   decorative laminates  (countertops,  tabletops,  and  furniture  surfacing),  electrical  applications (switchboard  panels,  circuit  breaker  parts,  arc  barriers,  and  armature  and  slot wedges), and adhesives and coatings.</a:t>
            </a:r>
          </a:p>
          <a:p>
            <a:r>
              <a:rPr lang="en-US" dirty="0">
                <a:latin typeface="Times New Roman" panose="02020603050405020304" pitchFamily="18" charset="0"/>
                <a:cs typeface="Times New Roman" panose="02020603050405020304" pitchFamily="18" charset="0"/>
              </a:rPr>
              <a:t>Urea  resins  are  used  in  particleboard  binders,  decorative  housings,  closures, </a:t>
            </a:r>
            <a:r>
              <a:rPr lang="en-US" dirty="0" err="1">
                <a:latin typeface="Times New Roman" panose="02020603050405020304" pitchFamily="18" charset="0"/>
                <a:cs typeface="Times New Roman" panose="02020603050405020304" pitchFamily="18" charset="0"/>
              </a:rPr>
              <a:t>elecrical</a:t>
            </a:r>
            <a:r>
              <a:rPr lang="en-US" dirty="0">
                <a:latin typeface="Times New Roman" panose="02020603050405020304" pitchFamily="18" charset="0"/>
                <a:cs typeface="Times New Roman" panose="02020603050405020304" pitchFamily="18" charset="0"/>
              </a:rPr>
              <a:t> parts, coatings, and paper and textile treatment.</a:t>
            </a:r>
          </a:p>
        </p:txBody>
      </p:sp>
    </p:spTree>
    <p:extLst>
      <p:ext uri="{BB962C8B-B14F-4D97-AF65-F5344CB8AC3E}">
        <p14:creationId xmlns:p14="http://schemas.microsoft.com/office/powerpoint/2010/main" val="16310822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447800"/>
            <a:ext cx="8382000" cy="3231654"/>
          </a:xfrm>
          <a:prstGeom prst="rect">
            <a:avLst/>
          </a:prstGeom>
        </p:spPr>
        <p:txBody>
          <a:bodyPr wrap="square">
            <a:spAutoFit/>
          </a:bodyPr>
          <a:lstStyle/>
          <a:p>
            <a:r>
              <a:rPr lang="en-US" b="1" dirty="0">
                <a:latin typeface="Times New Roman" panose="02020603050405020304" pitchFamily="18" charset="0"/>
                <a:cs typeface="Times New Roman" panose="02020603050405020304" pitchFamily="18" charset="0"/>
              </a:rPr>
              <a:t>Alkyd   resins   </a:t>
            </a:r>
            <a:r>
              <a:rPr lang="en-US" dirty="0">
                <a:latin typeface="Times New Roman" panose="02020603050405020304" pitchFamily="18" charset="0"/>
                <a:cs typeface="Times New Roman" panose="02020603050405020304" pitchFamily="18" charset="0"/>
              </a:rPr>
              <a:t>are   based   on   branched   </a:t>
            </a:r>
            <a:r>
              <a:rPr lang="en-US" dirty="0" smtClean="0">
                <a:latin typeface="Times New Roman" panose="02020603050405020304" pitchFamily="18" charset="0"/>
                <a:cs typeface="Times New Roman" panose="02020603050405020304" pitchFamily="18" charset="0"/>
              </a:rPr>
              <a:t>polymers   </a:t>
            </a:r>
            <a:r>
              <a:rPr lang="en-US" dirty="0">
                <a:latin typeface="Times New Roman" panose="02020603050405020304" pitchFamily="18" charset="0"/>
                <a:cs typeface="Times New Roman" panose="02020603050405020304" pitchFamily="18" charset="0"/>
              </a:rPr>
              <a:t>from   glycerol,   phthalic anhydride, and glyceryl esters of fatty </a:t>
            </a:r>
            <a:r>
              <a:rPr lang="en-US" dirty="0" smtClean="0">
                <a:latin typeface="Times New Roman" panose="02020603050405020304" pitchFamily="18" charset="0"/>
                <a:cs typeface="Times New Roman" panose="02020603050405020304" pitchFamily="18" charset="0"/>
              </a:rPr>
              <a:t>acids(</a:t>
            </a:r>
            <a:r>
              <a:rPr lang="ar-IQ" dirty="0"/>
              <a:t>إسترات الجليسريل للأحماض الدهنية</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Alkyds have </a:t>
            </a:r>
            <a:r>
              <a:rPr lang="en-US" b="1" dirty="0">
                <a:solidFill>
                  <a:srgbClr val="FF0000"/>
                </a:solidFill>
                <a:latin typeface="Times New Roman" panose="02020603050405020304" pitchFamily="18" charset="0"/>
                <a:cs typeface="Times New Roman" panose="02020603050405020304" pitchFamily="18" charset="0"/>
              </a:rPr>
              <a:t>excellent heat resistance, are  dimensionally   stable  at   high   temperatures,   and</a:t>
            </a:r>
            <a:r>
              <a:rPr lang="en-US" dirty="0">
                <a:latin typeface="Times New Roman" panose="02020603050405020304" pitchFamily="18" charset="0"/>
                <a:cs typeface="Times New Roman" panose="02020603050405020304" pitchFamily="18" charset="0"/>
              </a:rPr>
              <a:t>   </a:t>
            </a:r>
            <a:r>
              <a:rPr lang="en-US" b="1" dirty="0">
                <a:solidFill>
                  <a:srgbClr val="FF0000"/>
                </a:solidFill>
                <a:latin typeface="Times New Roman" panose="02020603050405020304" pitchFamily="18" charset="0"/>
                <a:cs typeface="Times New Roman" panose="02020603050405020304" pitchFamily="18" charset="0"/>
              </a:rPr>
              <a:t>have  excellent   dielectric strength  </a:t>
            </a:r>
            <a:r>
              <a:rPr lang="en-US" dirty="0">
                <a:latin typeface="Times New Roman" panose="02020603050405020304" pitchFamily="18" charset="0"/>
                <a:cs typeface="Times New Roman" panose="02020603050405020304" pitchFamily="18" charset="0"/>
              </a:rPr>
              <a:t>(_14  MV/m),  high  resistance  to  electrical  </a:t>
            </a:r>
            <a:r>
              <a:rPr lang="en-US" b="1" dirty="0">
                <a:solidFill>
                  <a:srgbClr val="FF0000"/>
                </a:solidFill>
                <a:latin typeface="Times New Roman" panose="02020603050405020304" pitchFamily="18" charset="0"/>
                <a:cs typeface="Times New Roman" panose="02020603050405020304" pitchFamily="18" charset="0"/>
              </a:rPr>
              <a:t>leakage,  and  excellent  arc resistance</a:t>
            </a:r>
            <a:r>
              <a:rPr lang="en-US" dirty="0" smtClean="0">
                <a:latin typeface="Times New Roman" panose="02020603050405020304" pitchFamily="18" charset="0"/>
                <a:cs typeface="Times New Roman" panose="02020603050405020304" pitchFamily="18" charset="0"/>
              </a:rPr>
              <a:t>.</a:t>
            </a: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Uses.  </a:t>
            </a:r>
            <a:r>
              <a:rPr lang="en-US" dirty="0">
                <a:latin typeface="Times New Roman" panose="02020603050405020304" pitchFamily="18" charset="0"/>
                <a:cs typeface="Times New Roman" panose="02020603050405020304" pitchFamily="18" charset="0"/>
              </a:rPr>
              <a:t>Alkyd  resin  applications  include  drying  oils  in  enamel  </a:t>
            </a:r>
            <a:r>
              <a:rPr lang="en-US" dirty="0" smtClean="0">
                <a:latin typeface="Times New Roman" panose="02020603050405020304" pitchFamily="18" charset="0"/>
                <a:cs typeface="Times New Roman" panose="02020603050405020304" pitchFamily="18" charset="0"/>
              </a:rPr>
              <a:t>paints(</a:t>
            </a:r>
            <a:r>
              <a:rPr lang="ar-IQ" dirty="0"/>
              <a:t>زيوت التجفيف في دهانات المينا</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lacquers  for automobiles  and  </a:t>
            </a:r>
            <a:r>
              <a:rPr lang="en-US" dirty="0" smtClean="0">
                <a:latin typeface="Times New Roman" panose="02020603050405020304" pitchFamily="18" charset="0"/>
                <a:cs typeface="Times New Roman" panose="02020603050405020304" pitchFamily="18" charset="0"/>
              </a:rPr>
              <a:t>applications;  </a:t>
            </a:r>
            <a:r>
              <a:rPr lang="en-US" dirty="0">
                <a:latin typeface="Times New Roman" panose="02020603050405020304" pitchFamily="18" charset="0"/>
                <a:cs typeface="Times New Roman" panose="02020603050405020304" pitchFamily="18" charset="0"/>
              </a:rPr>
              <a:t>and  molding  compounds  when  formulated  with reinforcing    fillers    for    electrical    applications    (circuit    breaker    insulation, encapsulation of capacitors and resistors, and coil forms).</a:t>
            </a:r>
          </a:p>
        </p:txBody>
      </p:sp>
      <p:sp>
        <p:nvSpPr>
          <p:cNvPr id="4" name="Rectangle 3"/>
          <p:cNvSpPr/>
          <p:nvPr/>
        </p:nvSpPr>
        <p:spPr>
          <a:xfrm>
            <a:off x="304800" y="533400"/>
            <a:ext cx="2499402" cy="584775"/>
          </a:xfrm>
          <a:prstGeom prst="rect">
            <a:avLst/>
          </a:prstGeom>
        </p:spPr>
        <p:txBody>
          <a:bodyPr wrap="none">
            <a:spAutoFit/>
          </a:bodyPr>
          <a:lstStyle/>
          <a:p>
            <a:r>
              <a:rPr lang="en-US" sz="3200" b="1" dirty="0">
                <a:ln w="22225">
                  <a:solidFill>
                    <a:schemeClr val="accent2"/>
                  </a:solidFill>
                  <a:prstDash val="solid"/>
                </a:ln>
                <a:solidFill>
                  <a:schemeClr val="accent2">
                    <a:lumMod val="40000"/>
                    <a:lumOff val="60000"/>
                  </a:schemeClr>
                </a:solidFill>
                <a:latin typeface="Times New Roman" panose="02020603050405020304" pitchFamily="18" charset="0"/>
                <a:cs typeface="Times New Roman" panose="02020603050405020304" pitchFamily="18" charset="0"/>
              </a:rPr>
              <a:t>Alkyd Resins</a:t>
            </a:r>
            <a:endParaRPr lang="ar-IQ" sz="3200" b="1" dirty="0">
              <a:ln w="22225">
                <a:solidFill>
                  <a:schemeClr val="accent2"/>
                </a:solidFill>
                <a:prstDash val="solid"/>
              </a:ln>
              <a:solidFill>
                <a:schemeClr val="accent2">
                  <a:lumMod val="40000"/>
                  <a:lumOff val="6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34970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669</TotalTime>
  <Words>1143</Words>
  <Application>Microsoft Office PowerPoint</Application>
  <PresentationFormat>On-screen Show (4:3)</PresentationFormat>
  <Paragraphs>96</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Cambria</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ABBAS- ALBAWEE</dc:creator>
  <cp:lastModifiedBy>Maher</cp:lastModifiedBy>
  <cp:revision>40</cp:revision>
  <dcterms:created xsi:type="dcterms:W3CDTF">2021-01-01T20:28:34Z</dcterms:created>
  <dcterms:modified xsi:type="dcterms:W3CDTF">2021-01-18T07:03:53Z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2010-03-13T00:00:00Z</vt:filetime>
  </property>
  <property fmtid="{D5CDD505-2E9C-101B-9397-08002B2CF9AE}" pid="3" name="Creator">
    <vt:lpwstr>Microsoft® Office PowerPoint® 2007</vt:lpwstr>
  </property>
  <property fmtid="{D5CDD505-2E9C-101B-9397-08002B2CF9AE}" pid="4" name="LastSaved">
    <vt:filetime>2021-01-01T00:00:00Z</vt:filetime>
  </property>
</Properties>
</file>